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31"/>
  </p:notesMasterIdLst>
  <p:sldIdLst>
    <p:sldId id="256" r:id="rId3"/>
    <p:sldId id="257" r:id="rId4"/>
    <p:sldId id="258" r:id="rId5"/>
    <p:sldId id="259" r:id="rId6"/>
    <p:sldId id="260" r:id="rId7"/>
    <p:sldId id="264" r:id="rId8"/>
    <p:sldId id="267" r:id="rId9"/>
    <p:sldId id="308" r:id="rId10"/>
    <p:sldId id="310" r:id="rId11"/>
    <p:sldId id="319" r:id="rId12"/>
    <p:sldId id="311" r:id="rId13"/>
    <p:sldId id="318" r:id="rId14"/>
    <p:sldId id="262" r:id="rId15"/>
    <p:sldId id="304" r:id="rId16"/>
    <p:sldId id="313" r:id="rId17"/>
    <p:sldId id="314" r:id="rId18"/>
    <p:sldId id="321" r:id="rId19"/>
    <p:sldId id="322" r:id="rId20"/>
    <p:sldId id="323" r:id="rId21"/>
    <p:sldId id="316" r:id="rId22"/>
    <p:sldId id="317" r:id="rId23"/>
    <p:sldId id="280" r:id="rId24"/>
    <p:sldId id="325" r:id="rId25"/>
    <p:sldId id="320" r:id="rId26"/>
    <p:sldId id="324" r:id="rId27"/>
    <p:sldId id="301" r:id="rId28"/>
    <p:sldId id="302" r:id="rId29"/>
    <p:sldId id="303" r:id="rId30"/>
  </p:sldIdLst>
  <p:sldSz cx="9144000" cy="5143500" type="screen16x9"/>
  <p:notesSz cx="6858000" cy="9144000"/>
  <p:embeddedFontLst>
    <p:embeddedFont>
      <p:font typeface="Lato" panose="020F0502020204030203" pitchFamily="34" charset="0"/>
      <p:regular r:id="rId32"/>
      <p:bold r:id="rId33"/>
      <p:italic r:id="rId34"/>
      <p:boldItalic r:id="rId35"/>
    </p:embeddedFont>
    <p:embeddedFont>
      <p:font typeface="Montserrat" panose="00000500000000000000" pitchFamily="2" charset="0"/>
      <p:regular r:id="rId36"/>
      <p:bold r:id="rId37"/>
      <p:italic r:id="rId38"/>
      <p:boldItalic r:id="rId39"/>
    </p:embeddedFont>
    <p:embeddedFont>
      <p:font typeface="Proxima Nova" panose="020B060402020202020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54">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08" d="100"/>
          <a:sy n="108" d="100"/>
        </p:scale>
        <p:origin x="994" y="77"/>
      </p:cViewPr>
      <p:guideLst>
        <p:guide orient="horz" pos="1654"/>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8.fntdata"/><Relationship Id="rId21" Type="http://schemas.openxmlformats.org/officeDocument/2006/relationships/slide" Target="slides/slide19.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4.fntdata"/><Relationship Id="rId43" Type="http://schemas.openxmlformats.org/officeDocument/2006/relationships/font" Target="fonts/font12.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10.fntdata"/></Relationships>
</file>

<file path=ppt/diagrams/_rels/data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image" Target="../media/image5.png"/></Relationships>
</file>

<file path=ppt/diagrams/_rels/drawing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457BDC-7506-4173-B114-EF9E8EBC5C6A}"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IN"/>
        </a:p>
      </dgm:t>
    </dgm:pt>
    <dgm:pt modelId="{3717D7DC-7870-4C1E-AEBA-228C2C2887B8}">
      <dgm:prSet/>
      <dgm:spPr/>
      <dgm:t>
        <a:bodyPr/>
        <a:lstStyle/>
        <a:p>
          <a:r>
            <a:rPr lang="en-GB" b="0" i="0" dirty="0"/>
            <a:t>1.</a:t>
          </a:r>
          <a:r>
            <a:rPr lang="en-GB" b="0" i="0" dirty="0">
              <a:latin typeface="Times New Roman" panose="02020603050405020304" pitchFamily="18" charset="0"/>
              <a:cs typeface="Times New Roman" panose="02020603050405020304" pitchFamily="18" charset="0"/>
            </a:rPr>
            <a:t>Our aim to build an application to be able to interpret images and give a comprehensible text about the given image using deep learning frameworks such as CNN and LSTM deep neural networks.</a:t>
          </a:r>
          <a:endParaRPr lang="en-IN" dirty="0">
            <a:latin typeface="Times New Roman" panose="02020603050405020304" pitchFamily="18" charset="0"/>
            <a:cs typeface="Times New Roman" panose="02020603050405020304" pitchFamily="18" charset="0"/>
          </a:endParaRPr>
        </a:p>
      </dgm:t>
    </dgm:pt>
    <dgm:pt modelId="{838AFA34-9422-49CC-AA10-ED621FFC3860}" type="parTrans" cxnId="{6740D8CD-85F9-4E08-AECE-5B148B5DEDB3}">
      <dgm:prSet/>
      <dgm:spPr/>
      <dgm:t>
        <a:bodyPr/>
        <a:lstStyle/>
        <a:p>
          <a:endParaRPr lang="en-IN"/>
        </a:p>
      </dgm:t>
    </dgm:pt>
    <dgm:pt modelId="{AA2285D5-E9A8-4CAF-AD75-B948BCC99CD4}" type="sibTrans" cxnId="{6740D8CD-85F9-4E08-AECE-5B148B5DEDB3}">
      <dgm:prSet/>
      <dgm:spPr/>
      <dgm:t>
        <a:bodyPr/>
        <a:lstStyle/>
        <a:p>
          <a:endParaRPr lang="en-IN"/>
        </a:p>
      </dgm:t>
    </dgm:pt>
    <dgm:pt modelId="{BB769BFF-C6C4-44A2-B55E-8DE9A667EAE5}">
      <dgm:prSet/>
      <dgm:spPr/>
      <dgm:t>
        <a:bodyPr/>
        <a:lstStyle/>
        <a:p>
          <a:r>
            <a:rPr lang="en-GB" b="0" i="0" dirty="0">
              <a:latin typeface="Times New Roman" panose="02020603050405020304" pitchFamily="18" charset="0"/>
              <a:cs typeface="Times New Roman" panose="02020603050405020304" pitchFamily="18" charset="0"/>
            </a:rPr>
            <a:t>2.The purpose of this project is to provide an application for visually impaired people to be able to understand and interpret an image to some satisfactory degree and improve their experience and involvement on the internet</a:t>
          </a:r>
          <a:r>
            <a:rPr lang="en-GB" b="0" i="0" dirty="0"/>
            <a:t>.</a:t>
          </a:r>
          <a:endParaRPr lang="en-IN" dirty="0"/>
        </a:p>
      </dgm:t>
    </dgm:pt>
    <dgm:pt modelId="{969C042D-A11F-42F7-9412-7D489E37E5A8}" type="parTrans" cxnId="{957CF8FF-B39F-4262-BC97-5BDDD7F7F8C5}">
      <dgm:prSet/>
      <dgm:spPr/>
      <dgm:t>
        <a:bodyPr/>
        <a:lstStyle/>
        <a:p>
          <a:endParaRPr lang="en-IN"/>
        </a:p>
      </dgm:t>
    </dgm:pt>
    <dgm:pt modelId="{34911466-D5A7-4211-9DF5-AD2479A5C925}" type="sibTrans" cxnId="{957CF8FF-B39F-4262-BC97-5BDDD7F7F8C5}">
      <dgm:prSet/>
      <dgm:spPr/>
      <dgm:t>
        <a:bodyPr/>
        <a:lstStyle/>
        <a:p>
          <a:endParaRPr lang="en-IN"/>
        </a:p>
      </dgm:t>
    </dgm:pt>
    <dgm:pt modelId="{8E2BB8E1-EDB5-4F69-A8F7-9311E6CE2C79}" type="pres">
      <dgm:prSet presAssocID="{F7457BDC-7506-4173-B114-EF9E8EBC5C6A}" presName="linear" presStyleCnt="0">
        <dgm:presLayoutVars>
          <dgm:animLvl val="lvl"/>
          <dgm:resizeHandles val="exact"/>
        </dgm:presLayoutVars>
      </dgm:prSet>
      <dgm:spPr/>
    </dgm:pt>
    <dgm:pt modelId="{6463E062-E8FE-4C74-A5B9-A2F55F2AE53C}" type="pres">
      <dgm:prSet presAssocID="{3717D7DC-7870-4C1E-AEBA-228C2C2887B8}" presName="parentText" presStyleLbl="node1" presStyleIdx="0" presStyleCnt="2" custLinFactNeighborX="108" custLinFactNeighborY="-15380">
        <dgm:presLayoutVars>
          <dgm:chMax val="0"/>
          <dgm:bulletEnabled val="1"/>
        </dgm:presLayoutVars>
      </dgm:prSet>
      <dgm:spPr/>
    </dgm:pt>
    <dgm:pt modelId="{8334605D-C9E4-4DC9-901B-BAA25CD0E9A8}" type="pres">
      <dgm:prSet presAssocID="{AA2285D5-E9A8-4CAF-AD75-B948BCC99CD4}" presName="spacer" presStyleCnt="0"/>
      <dgm:spPr/>
    </dgm:pt>
    <dgm:pt modelId="{127E0B4C-4CB2-446A-9D12-8CE6DD3D1703}" type="pres">
      <dgm:prSet presAssocID="{BB769BFF-C6C4-44A2-B55E-8DE9A667EAE5}" presName="parentText" presStyleLbl="node1" presStyleIdx="1" presStyleCnt="2" custScaleY="98956">
        <dgm:presLayoutVars>
          <dgm:chMax val="0"/>
          <dgm:bulletEnabled val="1"/>
        </dgm:presLayoutVars>
      </dgm:prSet>
      <dgm:spPr/>
    </dgm:pt>
  </dgm:ptLst>
  <dgm:cxnLst>
    <dgm:cxn modelId="{127F2500-336D-4F7A-9505-B4D94F384138}" type="presOf" srcId="{3717D7DC-7870-4C1E-AEBA-228C2C2887B8}" destId="{6463E062-E8FE-4C74-A5B9-A2F55F2AE53C}" srcOrd="0" destOrd="0" presId="urn:microsoft.com/office/officeart/2005/8/layout/vList2"/>
    <dgm:cxn modelId="{FFBAB23F-ACC6-49B2-919B-6CBBCFB246E9}" type="presOf" srcId="{BB769BFF-C6C4-44A2-B55E-8DE9A667EAE5}" destId="{127E0B4C-4CB2-446A-9D12-8CE6DD3D1703}" srcOrd="0" destOrd="0" presId="urn:microsoft.com/office/officeart/2005/8/layout/vList2"/>
    <dgm:cxn modelId="{6740D8CD-85F9-4E08-AECE-5B148B5DEDB3}" srcId="{F7457BDC-7506-4173-B114-EF9E8EBC5C6A}" destId="{3717D7DC-7870-4C1E-AEBA-228C2C2887B8}" srcOrd="0" destOrd="0" parTransId="{838AFA34-9422-49CC-AA10-ED621FFC3860}" sibTransId="{AA2285D5-E9A8-4CAF-AD75-B948BCC99CD4}"/>
    <dgm:cxn modelId="{A78C05E1-203F-4A20-BC36-A45F01D7F98C}" type="presOf" srcId="{F7457BDC-7506-4173-B114-EF9E8EBC5C6A}" destId="{8E2BB8E1-EDB5-4F69-A8F7-9311E6CE2C79}" srcOrd="0" destOrd="0" presId="urn:microsoft.com/office/officeart/2005/8/layout/vList2"/>
    <dgm:cxn modelId="{957CF8FF-B39F-4262-BC97-5BDDD7F7F8C5}" srcId="{F7457BDC-7506-4173-B114-EF9E8EBC5C6A}" destId="{BB769BFF-C6C4-44A2-B55E-8DE9A667EAE5}" srcOrd="1" destOrd="0" parTransId="{969C042D-A11F-42F7-9412-7D489E37E5A8}" sibTransId="{34911466-D5A7-4211-9DF5-AD2479A5C925}"/>
    <dgm:cxn modelId="{44A600BF-2181-4DD4-98F7-4E0F9D9CAACD}" type="presParOf" srcId="{8E2BB8E1-EDB5-4F69-A8F7-9311E6CE2C79}" destId="{6463E062-E8FE-4C74-A5B9-A2F55F2AE53C}" srcOrd="0" destOrd="0" presId="urn:microsoft.com/office/officeart/2005/8/layout/vList2"/>
    <dgm:cxn modelId="{B3737D75-586F-449D-AE72-994DFB84DC71}" type="presParOf" srcId="{8E2BB8E1-EDB5-4F69-A8F7-9311E6CE2C79}" destId="{8334605D-C9E4-4DC9-901B-BAA25CD0E9A8}" srcOrd="1" destOrd="0" presId="urn:microsoft.com/office/officeart/2005/8/layout/vList2"/>
    <dgm:cxn modelId="{2008EFD0-9A58-4CAF-AB5A-B2B5F3872EFF}" type="presParOf" srcId="{8E2BB8E1-EDB5-4F69-A8F7-9311E6CE2C79}" destId="{127E0B4C-4CB2-446A-9D12-8CE6DD3D1703}"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0A735E-0F05-463B-B6A0-67906FEFC653}" type="doc">
      <dgm:prSet loTypeId="urn:microsoft.com/office/officeart/2005/8/layout/target3" loCatId="relationship" qsTypeId="urn:microsoft.com/office/officeart/2005/8/quickstyle/3d2" qsCatId="3D" csTypeId="urn:microsoft.com/office/officeart/2005/8/colors/accent1_2" csCatId="accent1"/>
      <dgm:spPr/>
      <dgm:t>
        <a:bodyPr/>
        <a:lstStyle/>
        <a:p>
          <a:endParaRPr lang="en-IN"/>
        </a:p>
      </dgm:t>
    </dgm:pt>
    <dgm:pt modelId="{37D4FBD2-61D2-4D09-BC72-AE650A0DEA88}">
      <dgm:prSet/>
      <dgm:spPr/>
      <dgm:t>
        <a:bodyPr/>
        <a:lstStyle/>
        <a:p>
          <a:r>
            <a:rPr lang="en-GB" b="0" i="0" dirty="0">
              <a:latin typeface="Times New Roman" panose="02020603050405020304" pitchFamily="18" charset="0"/>
              <a:cs typeface="Times New Roman" panose="02020603050405020304" pitchFamily="18" charset="0"/>
            </a:rPr>
            <a:t>Interpreting images is a daunting task for visually impaired. Their inability to comprehend images hinders their overall experience of internet browsing. Many successful models have been built for text-to-speech, but not for describing images. Normal screen readers that are available for visually impaired people are implemented using the text-to-speech APIs available.</a:t>
          </a:r>
          <a:endParaRPr lang="en-IN" dirty="0">
            <a:latin typeface="Times New Roman" panose="02020603050405020304" pitchFamily="18" charset="0"/>
            <a:cs typeface="Times New Roman" panose="02020603050405020304" pitchFamily="18" charset="0"/>
          </a:endParaRPr>
        </a:p>
      </dgm:t>
    </dgm:pt>
    <dgm:pt modelId="{68D8A50E-71B5-43A6-A74E-5B148DD7FFF3}" type="parTrans" cxnId="{8FCEE782-5DDE-4EDC-A868-E314AB550717}">
      <dgm:prSet/>
      <dgm:spPr/>
      <dgm:t>
        <a:bodyPr/>
        <a:lstStyle/>
        <a:p>
          <a:endParaRPr lang="en-IN"/>
        </a:p>
      </dgm:t>
    </dgm:pt>
    <dgm:pt modelId="{798B2CD0-D820-40A9-A30F-CBF69FE5D939}" type="sibTrans" cxnId="{8FCEE782-5DDE-4EDC-A868-E314AB550717}">
      <dgm:prSet/>
      <dgm:spPr/>
      <dgm:t>
        <a:bodyPr/>
        <a:lstStyle/>
        <a:p>
          <a:endParaRPr lang="en-IN"/>
        </a:p>
      </dgm:t>
    </dgm:pt>
    <dgm:pt modelId="{D3A9B722-F251-4030-B227-898FC23517ED}">
      <dgm:prSet/>
      <dgm:spPr/>
      <dgm:t>
        <a:bodyPr/>
        <a:lstStyle/>
        <a:p>
          <a:r>
            <a:rPr lang="en-GB" b="0" i="0" dirty="0">
              <a:latin typeface="Times New Roman" panose="02020603050405020304" pitchFamily="18" charset="0"/>
              <a:cs typeface="Times New Roman" panose="02020603050405020304" pitchFamily="18" charset="0"/>
            </a:rPr>
            <a:t>So, a person who is relying on these applications might lose the context since images cannot be read out loud. There is a need to fill in that contextual gap that exists between images and text-to-speech screen readers.</a:t>
          </a:r>
          <a:endParaRPr lang="en-IN" dirty="0">
            <a:latin typeface="Times New Roman" panose="02020603050405020304" pitchFamily="18" charset="0"/>
            <a:cs typeface="Times New Roman" panose="02020603050405020304" pitchFamily="18" charset="0"/>
          </a:endParaRPr>
        </a:p>
      </dgm:t>
    </dgm:pt>
    <dgm:pt modelId="{6CB5883B-C3F5-4C07-8E6D-7ACB7DD5B029}" type="parTrans" cxnId="{19D62C85-F909-46D5-A0D4-2D3F3E7CD390}">
      <dgm:prSet/>
      <dgm:spPr/>
      <dgm:t>
        <a:bodyPr/>
        <a:lstStyle/>
        <a:p>
          <a:endParaRPr lang="en-IN"/>
        </a:p>
      </dgm:t>
    </dgm:pt>
    <dgm:pt modelId="{EA0D442A-920E-4FAE-BF8C-F5675FCE91E0}" type="sibTrans" cxnId="{19D62C85-F909-46D5-A0D4-2D3F3E7CD390}">
      <dgm:prSet/>
      <dgm:spPr/>
      <dgm:t>
        <a:bodyPr/>
        <a:lstStyle/>
        <a:p>
          <a:endParaRPr lang="en-IN"/>
        </a:p>
      </dgm:t>
    </dgm:pt>
    <dgm:pt modelId="{BDFDED50-3B66-4EAC-A7C1-1CC6881AD3CC}" type="pres">
      <dgm:prSet presAssocID="{470A735E-0F05-463B-B6A0-67906FEFC653}" presName="Name0" presStyleCnt="0">
        <dgm:presLayoutVars>
          <dgm:chMax val="7"/>
          <dgm:dir/>
          <dgm:animLvl val="lvl"/>
          <dgm:resizeHandles val="exact"/>
        </dgm:presLayoutVars>
      </dgm:prSet>
      <dgm:spPr/>
    </dgm:pt>
    <dgm:pt modelId="{0B6CAB0D-F51B-4A94-9DC2-2C24DBB9993F}" type="pres">
      <dgm:prSet presAssocID="{37D4FBD2-61D2-4D09-BC72-AE650A0DEA88}" presName="circle1" presStyleLbl="node1" presStyleIdx="0" presStyleCnt="2"/>
      <dgm:spPr/>
    </dgm:pt>
    <dgm:pt modelId="{734FF845-7D79-4B4F-8E7C-3CAC56096335}" type="pres">
      <dgm:prSet presAssocID="{37D4FBD2-61D2-4D09-BC72-AE650A0DEA88}" presName="space" presStyleCnt="0"/>
      <dgm:spPr/>
    </dgm:pt>
    <dgm:pt modelId="{4EF6F77B-CC08-4F9F-A9BF-A61451E9308E}" type="pres">
      <dgm:prSet presAssocID="{37D4FBD2-61D2-4D09-BC72-AE650A0DEA88}" presName="rect1" presStyleLbl="alignAcc1" presStyleIdx="0" presStyleCnt="2"/>
      <dgm:spPr/>
    </dgm:pt>
    <dgm:pt modelId="{CDA098E8-FCF3-413B-B9B7-43DD3C5E4F56}" type="pres">
      <dgm:prSet presAssocID="{D3A9B722-F251-4030-B227-898FC23517ED}" presName="vertSpace2" presStyleLbl="node1" presStyleIdx="0" presStyleCnt="2"/>
      <dgm:spPr/>
    </dgm:pt>
    <dgm:pt modelId="{DC4E2107-EC50-41DB-B27B-2578C6BAE22C}" type="pres">
      <dgm:prSet presAssocID="{D3A9B722-F251-4030-B227-898FC23517ED}" presName="circle2" presStyleLbl="node1" presStyleIdx="1" presStyleCnt="2"/>
      <dgm:spPr/>
    </dgm:pt>
    <dgm:pt modelId="{B3F6E08D-B79C-406C-836E-45E0D54391AC}" type="pres">
      <dgm:prSet presAssocID="{D3A9B722-F251-4030-B227-898FC23517ED}" presName="rect2" presStyleLbl="alignAcc1" presStyleIdx="1" presStyleCnt="2"/>
      <dgm:spPr/>
    </dgm:pt>
    <dgm:pt modelId="{A0894050-6D50-4217-94F3-A8D354D21837}" type="pres">
      <dgm:prSet presAssocID="{37D4FBD2-61D2-4D09-BC72-AE650A0DEA88}" presName="rect1ParTxNoCh" presStyleLbl="alignAcc1" presStyleIdx="1" presStyleCnt="2">
        <dgm:presLayoutVars>
          <dgm:chMax val="1"/>
          <dgm:bulletEnabled val="1"/>
        </dgm:presLayoutVars>
      </dgm:prSet>
      <dgm:spPr/>
    </dgm:pt>
    <dgm:pt modelId="{AD618DAE-160E-42D8-9E32-2A85395AE15E}" type="pres">
      <dgm:prSet presAssocID="{D3A9B722-F251-4030-B227-898FC23517ED}" presName="rect2ParTxNoCh" presStyleLbl="alignAcc1" presStyleIdx="1" presStyleCnt="2">
        <dgm:presLayoutVars>
          <dgm:chMax val="1"/>
          <dgm:bulletEnabled val="1"/>
        </dgm:presLayoutVars>
      </dgm:prSet>
      <dgm:spPr/>
    </dgm:pt>
  </dgm:ptLst>
  <dgm:cxnLst>
    <dgm:cxn modelId="{53973B02-233E-4637-A6E5-BCA6BC4C8062}" type="presOf" srcId="{37D4FBD2-61D2-4D09-BC72-AE650A0DEA88}" destId="{4EF6F77B-CC08-4F9F-A9BF-A61451E9308E}" srcOrd="0" destOrd="0" presId="urn:microsoft.com/office/officeart/2005/8/layout/target3"/>
    <dgm:cxn modelId="{1F8A4C33-E4C9-49A9-8705-B232085713B6}" type="presOf" srcId="{470A735E-0F05-463B-B6A0-67906FEFC653}" destId="{BDFDED50-3B66-4EAC-A7C1-1CC6881AD3CC}" srcOrd="0" destOrd="0" presId="urn:microsoft.com/office/officeart/2005/8/layout/target3"/>
    <dgm:cxn modelId="{B3A8DF73-9949-4E1B-ADEE-9445CD6F526E}" type="presOf" srcId="{D3A9B722-F251-4030-B227-898FC23517ED}" destId="{B3F6E08D-B79C-406C-836E-45E0D54391AC}" srcOrd="0" destOrd="0" presId="urn:microsoft.com/office/officeart/2005/8/layout/target3"/>
    <dgm:cxn modelId="{8FCEE782-5DDE-4EDC-A868-E314AB550717}" srcId="{470A735E-0F05-463B-B6A0-67906FEFC653}" destId="{37D4FBD2-61D2-4D09-BC72-AE650A0DEA88}" srcOrd="0" destOrd="0" parTransId="{68D8A50E-71B5-43A6-A74E-5B148DD7FFF3}" sibTransId="{798B2CD0-D820-40A9-A30F-CBF69FE5D939}"/>
    <dgm:cxn modelId="{19D62C85-F909-46D5-A0D4-2D3F3E7CD390}" srcId="{470A735E-0F05-463B-B6A0-67906FEFC653}" destId="{D3A9B722-F251-4030-B227-898FC23517ED}" srcOrd="1" destOrd="0" parTransId="{6CB5883B-C3F5-4C07-8E6D-7ACB7DD5B029}" sibTransId="{EA0D442A-920E-4FAE-BF8C-F5675FCE91E0}"/>
    <dgm:cxn modelId="{B2A778A7-2505-4EAF-A7D6-2761194951F8}" type="presOf" srcId="{37D4FBD2-61D2-4D09-BC72-AE650A0DEA88}" destId="{A0894050-6D50-4217-94F3-A8D354D21837}" srcOrd="1" destOrd="0" presId="urn:microsoft.com/office/officeart/2005/8/layout/target3"/>
    <dgm:cxn modelId="{EEF672AD-A24B-4E63-9C5D-59FBF1756DE0}" type="presOf" srcId="{D3A9B722-F251-4030-B227-898FC23517ED}" destId="{AD618DAE-160E-42D8-9E32-2A85395AE15E}" srcOrd="1" destOrd="0" presId="urn:microsoft.com/office/officeart/2005/8/layout/target3"/>
    <dgm:cxn modelId="{5654D476-09E5-4363-A9DE-45DFE33CB31D}" type="presParOf" srcId="{BDFDED50-3B66-4EAC-A7C1-1CC6881AD3CC}" destId="{0B6CAB0D-F51B-4A94-9DC2-2C24DBB9993F}" srcOrd="0" destOrd="0" presId="urn:microsoft.com/office/officeart/2005/8/layout/target3"/>
    <dgm:cxn modelId="{3F2A333B-B08B-4346-B856-CA1EB6DB324E}" type="presParOf" srcId="{BDFDED50-3B66-4EAC-A7C1-1CC6881AD3CC}" destId="{734FF845-7D79-4B4F-8E7C-3CAC56096335}" srcOrd="1" destOrd="0" presId="urn:microsoft.com/office/officeart/2005/8/layout/target3"/>
    <dgm:cxn modelId="{0BBC5541-5495-4E43-BA16-290372E528FF}" type="presParOf" srcId="{BDFDED50-3B66-4EAC-A7C1-1CC6881AD3CC}" destId="{4EF6F77B-CC08-4F9F-A9BF-A61451E9308E}" srcOrd="2" destOrd="0" presId="urn:microsoft.com/office/officeart/2005/8/layout/target3"/>
    <dgm:cxn modelId="{BE52BD33-5CDD-4C92-BD73-F03467987B91}" type="presParOf" srcId="{BDFDED50-3B66-4EAC-A7C1-1CC6881AD3CC}" destId="{CDA098E8-FCF3-413B-B9B7-43DD3C5E4F56}" srcOrd="3" destOrd="0" presId="urn:microsoft.com/office/officeart/2005/8/layout/target3"/>
    <dgm:cxn modelId="{80BF1286-E407-4610-A849-D85CDFF94502}" type="presParOf" srcId="{BDFDED50-3B66-4EAC-A7C1-1CC6881AD3CC}" destId="{DC4E2107-EC50-41DB-B27B-2578C6BAE22C}" srcOrd="4" destOrd="0" presId="urn:microsoft.com/office/officeart/2005/8/layout/target3"/>
    <dgm:cxn modelId="{19FA230C-C522-4E9A-A276-8ACDB655DF51}" type="presParOf" srcId="{BDFDED50-3B66-4EAC-A7C1-1CC6881AD3CC}" destId="{B3F6E08D-B79C-406C-836E-45E0D54391AC}" srcOrd="5" destOrd="0" presId="urn:microsoft.com/office/officeart/2005/8/layout/target3"/>
    <dgm:cxn modelId="{2C9D50A4-2DEE-427B-95B8-88998071D672}" type="presParOf" srcId="{BDFDED50-3B66-4EAC-A7C1-1CC6881AD3CC}" destId="{A0894050-6D50-4217-94F3-A8D354D21837}" srcOrd="6" destOrd="0" presId="urn:microsoft.com/office/officeart/2005/8/layout/target3"/>
    <dgm:cxn modelId="{043605C4-9E91-4DF3-B3C3-A442D45F0873}" type="presParOf" srcId="{BDFDED50-3B66-4EAC-A7C1-1CC6881AD3CC}" destId="{AD618DAE-160E-42D8-9E32-2A85395AE15E}" srcOrd="7"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EE80F01-997A-4D7D-B6FC-74B8F0741AD0}"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IN"/>
        </a:p>
      </dgm:t>
    </dgm:pt>
    <dgm:pt modelId="{FC050C10-6A60-46C2-AFD7-E8EBD41A09CF}">
      <dgm:prSet/>
      <dgm:spPr/>
      <dgm:t>
        <a:bodyPr/>
        <a:lstStyle/>
        <a:p>
          <a:r>
            <a:rPr lang="en-GB" dirty="0">
              <a:latin typeface="Times New Roman" panose="02020603050405020304" pitchFamily="18" charset="0"/>
              <a:cs typeface="Times New Roman" panose="02020603050405020304" pitchFamily="18" charset="0"/>
            </a:rPr>
            <a:t>‘Microsoft’ has built a model via the Azure Cognitive Services Computer Vision offering, which is part of Azure AI, enabling developers to use this capability to improve accessibility in their own services.</a:t>
          </a:r>
          <a:endParaRPr lang="en-IN" dirty="0">
            <a:latin typeface="Times New Roman" panose="02020603050405020304" pitchFamily="18" charset="0"/>
            <a:cs typeface="Times New Roman" panose="02020603050405020304" pitchFamily="18" charset="0"/>
          </a:endParaRPr>
        </a:p>
      </dgm:t>
    </dgm:pt>
    <dgm:pt modelId="{42918169-6B45-4A3B-BBC9-DD0BCEF1664A}" type="parTrans" cxnId="{C95A8496-CA07-4B06-8382-FD1A4B97E012}">
      <dgm:prSet/>
      <dgm:spPr/>
      <dgm:t>
        <a:bodyPr/>
        <a:lstStyle/>
        <a:p>
          <a:endParaRPr lang="en-IN"/>
        </a:p>
      </dgm:t>
    </dgm:pt>
    <dgm:pt modelId="{AFA28EEF-1DFB-4584-9C99-ECC88346C887}" type="sibTrans" cxnId="{C95A8496-CA07-4B06-8382-FD1A4B97E012}">
      <dgm:prSet/>
      <dgm:spPr/>
      <dgm:t>
        <a:bodyPr/>
        <a:lstStyle/>
        <a:p>
          <a:endParaRPr lang="en-IN"/>
        </a:p>
      </dgm:t>
    </dgm:pt>
    <dgm:pt modelId="{86CC78D1-4EF6-4700-9B58-180BCE0835EA}">
      <dgm:prSet/>
      <dgm:spPr/>
      <dgm:t>
        <a:bodyPr/>
        <a:lstStyle/>
        <a:p>
          <a:r>
            <a:rPr lang="en-GB" dirty="0">
              <a:latin typeface="Times New Roman" panose="02020603050405020304" pitchFamily="18" charset="0"/>
              <a:cs typeface="Times New Roman" panose="02020603050405020304" pitchFamily="18" charset="0"/>
            </a:rPr>
            <a:t>‘Google’ has released its “Show and Tell” image captioning algorithm to developers,  who can train it to recognize objects in photos.</a:t>
          </a:r>
          <a:endParaRPr lang="en-IN" dirty="0">
            <a:latin typeface="Times New Roman" panose="02020603050405020304" pitchFamily="18" charset="0"/>
            <a:cs typeface="Times New Roman" panose="02020603050405020304" pitchFamily="18" charset="0"/>
          </a:endParaRPr>
        </a:p>
      </dgm:t>
    </dgm:pt>
    <dgm:pt modelId="{FAFD2348-6133-49D8-96D5-8B037EA120D7}" type="parTrans" cxnId="{016472D1-2C3A-444B-8382-7BDFFF110818}">
      <dgm:prSet/>
      <dgm:spPr/>
      <dgm:t>
        <a:bodyPr/>
        <a:lstStyle/>
        <a:p>
          <a:endParaRPr lang="en-IN"/>
        </a:p>
      </dgm:t>
    </dgm:pt>
    <dgm:pt modelId="{A38029FE-B7F7-4F60-8965-A81BD5DBB634}" type="sibTrans" cxnId="{016472D1-2C3A-444B-8382-7BDFFF110818}">
      <dgm:prSet/>
      <dgm:spPr/>
      <dgm:t>
        <a:bodyPr/>
        <a:lstStyle/>
        <a:p>
          <a:endParaRPr lang="en-IN"/>
        </a:p>
      </dgm:t>
    </dgm:pt>
    <dgm:pt modelId="{1227A730-DA12-424E-96C6-DA39E17DFC45}" type="pres">
      <dgm:prSet presAssocID="{EEE80F01-997A-4D7D-B6FC-74B8F0741AD0}" presName="linearFlow" presStyleCnt="0">
        <dgm:presLayoutVars>
          <dgm:dir/>
          <dgm:resizeHandles val="exact"/>
        </dgm:presLayoutVars>
      </dgm:prSet>
      <dgm:spPr/>
    </dgm:pt>
    <dgm:pt modelId="{9C67F52E-7E2F-4ABF-915E-A06BDFAF3F19}" type="pres">
      <dgm:prSet presAssocID="{FC050C10-6A60-46C2-AFD7-E8EBD41A09CF}" presName="composite" presStyleCnt="0"/>
      <dgm:spPr/>
    </dgm:pt>
    <dgm:pt modelId="{301375CD-4BCA-4E8E-B8E2-0E441BE5D5FB}" type="pres">
      <dgm:prSet presAssocID="{FC050C10-6A60-46C2-AFD7-E8EBD41A09CF}" presName="imgShp"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243490D5-2CD5-4A22-97FD-9D304D49D491}" type="pres">
      <dgm:prSet presAssocID="{FC050C10-6A60-46C2-AFD7-E8EBD41A09CF}" presName="txShp" presStyleLbl="node1" presStyleIdx="0" presStyleCnt="2">
        <dgm:presLayoutVars>
          <dgm:bulletEnabled val="1"/>
        </dgm:presLayoutVars>
      </dgm:prSet>
      <dgm:spPr/>
    </dgm:pt>
    <dgm:pt modelId="{EB4A2D3D-5741-4E9C-ADDD-52CFE85495E1}" type="pres">
      <dgm:prSet presAssocID="{AFA28EEF-1DFB-4584-9C99-ECC88346C887}" presName="spacing" presStyleCnt="0"/>
      <dgm:spPr/>
    </dgm:pt>
    <dgm:pt modelId="{572083EE-744D-4435-B3C4-7C84E399E29E}" type="pres">
      <dgm:prSet presAssocID="{86CC78D1-4EF6-4700-9B58-180BCE0835EA}" presName="composite" presStyleCnt="0"/>
      <dgm:spPr/>
    </dgm:pt>
    <dgm:pt modelId="{FA5EC681-6506-4145-ABE3-AB6B2D524EC1}" type="pres">
      <dgm:prSet presAssocID="{86CC78D1-4EF6-4700-9B58-180BCE0835EA}" presName="imgShp" presStyleLbl="fgImgPlac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l="-37000" r="-37000"/>
          </a:stretch>
        </a:blipFill>
      </dgm:spPr>
    </dgm:pt>
    <dgm:pt modelId="{172F711B-B895-431D-B265-F92AF63BB0C4}" type="pres">
      <dgm:prSet presAssocID="{86CC78D1-4EF6-4700-9B58-180BCE0835EA}" presName="txShp" presStyleLbl="node1" presStyleIdx="1" presStyleCnt="2" custLinFactNeighborX="-350" custLinFactNeighborY="174">
        <dgm:presLayoutVars>
          <dgm:bulletEnabled val="1"/>
        </dgm:presLayoutVars>
      </dgm:prSet>
      <dgm:spPr/>
    </dgm:pt>
  </dgm:ptLst>
  <dgm:cxnLst>
    <dgm:cxn modelId="{AD9A053D-DAC0-49DD-A85E-5595FBAC9584}" type="presOf" srcId="{EEE80F01-997A-4D7D-B6FC-74B8F0741AD0}" destId="{1227A730-DA12-424E-96C6-DA39E17DFC45}" srcOrd="0" destOrd="0" presId="urn:microsoft.com/office/officeart/2005/8/layout/vList3"/>
    <dgm:cxn modelId="{F77B605E-95C9-4E9A-B0BB-7FCA2D4031A6}" type="presOf" srcId="{FC050C10-6A60-46C2-AFD7-E8EBD41A09CF}" destId="{243490D5-2CD5-4A22-97FD-9D304D49D491}" srcOrd="0" destOrd="0" presId="urn:microsoft.com/office/officeart/2005/8/layout/vList3"/>
    <dgm:cxn modelId="{C95A8496-CA07-4B06-8382-FD1A4B97E012}" srcId="{EEE80F01-997A-4D7D-B6FC-74B8F0741AD0}" destId="{FC050C10-6A60-46C2-AFD7-E8EBD41A09CF}" srcOrd="0" destOrd="0" parTransId="{42918169-6B45-4A3B-BBC9-DD0BCEF1664A}" sibTransId="{AFA28EEF-1DFB-4584-9C99-ECC88346C887}"/>
    <dgm:cxn modelId="{4A9C7F9F-51EF-409F-8702-7A8D3BC775E9}" type="presOf" srcId="{86CC78D1-4EF6-4700-9B58-180BCE0835EA}" destId="{172F711B-B895-431D-B265-F92AF63BB0C4}" srcOrd="0" destOrd="0" presId="urn:microsoft.com/office/officeart/2005/8/layout/vList3"/>
    <dgm:cxn modelId="{016472D1-2C3A-444B-8382-7BDFFF110818}" srcId="{EEE80F01-997A-4D7D-B6FC-74B8F0741AD0}" destId="{86CC78D1-4EF6-4700-9B58-180BCE0835EA}" srcOrd="1" destOrd="0" parTransId="{FAFD2348-6133-49D8-96D5-8B037EA120D7}" sibTransId="{A38029FE-B7F7-4F60-8965-A81BD5DBB634}"/>
    <dgm:cxn modelId="{BB26AD99-9C12-45F1-8A7D-344AFBEE5526}" type="presParOf" srcId="{1227A730-DA12-424E-96C6-DA39E17DFC45}" destId="{9C67F52E-7E2F-4ABF-915E-A06BDFAF3F19}" srcOrd="0" destOrd="0" presId="urn:microsoft.com/office/officeart/2005/8/layout/vList3"/>
    <dgm:cxn modelId="{7C4C1BD6-BAA4-4C2C-8844-E69B54B75C20}" type="presParOf" srcId="{9C67F52E-7E2F-4ABF-915E-A06BDFAF3F19}" destId="{301375CD-4BCA-4E8E-B8E2-0E441BE5D5FB}" srcOrd="0" destOrd="0" presId="urn:microsoft.com/office/officeart/2005/8/layout/vList3"/>
    <dgm:cxn modelId="{AA14E055-D45B-49A1-A37C-21394010626C}" type="presParOf" srcId="{9C67F52E-7E2F-4ABF-915E-A06BDFAF3F19}" destId="{243490D5-2CD5-4A22-97FD-9D304D49D491}" srcOrd="1" destOrd="0" presId="urn:microsoft.com/office/officeart/2005/8/layout/vList3"/>
    <dgm:cxn modelId="{82F4BFE7-BE3A-49CF-89B7-E1F086B5E978}" type="presParOf" srcId="{1227A730-DA12-424E-96C6-DA39E17DFC45}" destId="{EB4A2D3D-5741-4E9C-ADDD-52CFE85495E1}" srcOrd="1" destOrd="0" presId="urn:microsoft.com/office/officeart/2005/8/layout/vList3"/>
    <dgm:cxn modelId="{B1DFB077-A558-4C13-AD54-C9B8FB62911E}" type="presParOf" srcId="{1227A730-DA12-424E-96C6-DA39E17DFC45}" destId="{572083EE-744D-4435-B3C4-7C84E399E29E}" srcOrd="2" destOrd="0" presId="urn:microsoft.com/office/officeart/2005/8/layout/vList3"/>
    <dgm:cxn modelId="{F5A693A6-80D1-45DA-B729-D8164D135E5F}" type="presParOf" srcId="{572083EE-744D-4435-B3C4-7C84E399E29E}" destId="{FA5EC681-6506-4145-ABE3-AB6B2D524EC1}" srcOrd="0" destOrd="0" presId="urn:microsoft.com/office/officeart/2005/8/layout/vList3"/>
    <dgm:cxn modelId="{ABD051CB-423A-464B-B88D-4561288C6FF6}" type="presParOf" srcId="{572083EE-744D-4435-B3C4-7C84E399E29E}" destId="{172F711B-B895-431D-B265-F92AF63BB0C4}"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E04A36B-032C-48EC-8EE6-1D3AF0DA94D8}" type="doc">
      <dgm:prSet loTypeId="urn:microsoft.com/office/officeart/2005/8/layout/hProcess9" loCatId="process" qsTypeId="urn:microsoft.com/office/officeart/2005/8/quickstyle/simple2" qsCatId="simple" csTypeId="urn:microsoft.com/office/officeart/2005/8/colors/accent1_2" csCatId="accent1" phldr="1"/>
      <dgm:spPr/>
      <dgm:t>
        <a:bodyPr/>
        <a:lstStyle/>
        <a:p>
          <a:endParaRPr lang="en-IN"/>
        </a:p>
      </dgm:t>
    </dgm:pt>
    <dgm:pt modelId="{38B13FFC-DBB2-4C8E-9376-BE67A42EEF7C}">
      <dgm:prSet custT="1"/>
      <dgm:spPr/>
      <dgm:t>
        <a:bodyPr/>
        <a:lstStyle/>
        <a:p>
          <a:r>
            <a:rPr lang="en-US" sz="800" b="1" i="0" dirty="0">
              <a:latin typeface="Times New Roman" panose="02020603050405020304" pitchFamily="18" charset="0"/>
              <a:cs typeface="Times New Roman" panose="02020603050405020304" pitchFamily="18" charset="0"/>
            </a:rPr>
            <a:t>Data Understanding: Load the data and understand the representation.</a:t>
          </a:r>
          <a:endParaRPr lang="en-IN" sz="800" b="1" dirty="0">
            <a:latin typeface="Times New Roman" panose="02020603050405020304" pitchFamily="18" charset="0"/>
            <a:cs typeface="Times New Roman" panose="02020603050405020304" pitchFamily="18" charset="0"/>
          </a:endParaRPr>
        </a:p>
      </dgm:t>
    </dgm:pt>
    <dgm:pt modelId="{78876043-C3ED-4E89-9D5C-576DD90B8C99}" type="parTrans" cxnId="{97A34A77-1D70-4224-9EA8-A2CA33A70E53}">
      <dgm:prSet/>
      <dgm:spPr/>
      <dgm:t>
        <a:bodyPr/>
        <a:lstStyle/>
        <a:p>
          <a:endParaRPr lang="en-IN"/>
        </a:p>
      </dgm:t>
    </dgm:pt>
    <dgm:pt modelId="{AE49FDFD-7C59-47B7-A6ED-B8C069880C6F}" type="sibTrans" cxnId="{97A34A77-1D70-4224-9EA8-A2CA33A70E53}">
      <dgm:prSet/>
      <dgm:spPr/>
      <dgm:t>
        <a:bodyPr/>
        <a:lstStyle/>
        <a:p>
          <a:endParaRPr lang="en-IN"/>
        </a:p>
      </dgm:t>
    </dgm:pt>
    <dgm:pt modelId="{37074F84-6890-403A-90FF-99430398A650}">
      <dgm:prSet custT="1"/>
      <dgm:spPr/>
      <dgm:t>
        <a:bodyPr/>
        <a:lstStyle/>
        <a:p>
          <a:r>
            <a:rPr lang="en-US" sz="800" b="1" i="0" dirty="0">
              <a:latin typeface="Times New Roman" panose="02020603050405020304" pitchFamily="18" charset="0"/>
              <a:cs typeface="Times New Roman" panose="02020603050405020304" pitchFamily="18" charset="0"/>
            </a:rPr>
            <a:t>Data preprocessing: In this step, we will process both images &amp; captions to the desired format.</a:t>
          </a:r>
          <a:endParaRPr lang="en-IN" sz="800" b="1" dirty="0">
            <a:latin typeface="Times New Roman" panose="02020603050405020304" pitchFamily="18" charset="0"/>
            <a:cs typeface="Times New Roman" panose="02020603050405020304" pitchFamily="18" charset="0"/>
          </a:endParaRPr>
        </a:p>
      </dgm:t>
    </dgm:pt>
    <dgm:pt modelId="{43FCC1B0-3302-4AFC-946E-FBCE8C2C90AF}" type="parTrans" cxnId="{89916633-F463-4B85-8BAF-84C38762CC2F}">
      <dgm:prSet/>
      <dgm:spPr/>
      <dgm:t>
        <a:bodyPr/>
        <a:lstStyle/>
        <a:p>
          <a:endParaRPr lang="en-IN"/>
        </a:p>
      </dgm:t>
    </dgm:pt>
    <dgm:pt modelId="{95A054EB-B475-4278-9C65-F79E0F0AE694}" type="sibTrans" cxnId="{89916633-F463-4B85-8BAF-84C38762CC2F}">
      <dgm:prSet/>
      <dgm:spPr/>
      <dgm:t>
        <a:bodyPr/>
        <a:lstStyle/>
        <a:p>
          <a:endParaRPr lang="en-IN"/>
        </a:p>
      </dgm:t>
    </dgm:pt>
    <dgm:pt modelId="{F351EB77-C930-49D6-8E98-B4C027F03310}">
      <dgm:prSet custT="1"/>
      <dgm:spPr/>
      <dgm:t>
        <a:bodyPr/>
        <a:lstStyle/>
        <a:p>
          <a:r>
            <a:rPr lang="en-US" sz="800" b="1" i="0" dirty="0">
              <a:latin typeface="Times New Roman" panose="02020603050405020304" pitchFamily="18" charset="0"/>
              <a:cs typeface="Times New Roman" panose="02020603050405020304" pitchFamily="18" charset="0"/>
            </a:rPr>
            <a:t>Train/Test Split: Combine both images &amp; captions to create the train &amp; test dataset.</a:t>
          </a:r>
          <a:endParaRPr lang="en-IN" sz="800" b="1" dirty="0">
            <a:latin typeface="Times New Roman" panose="02020603050405020304" pitchFamily="18" charset="0"/>
            <a:cs typeface="Times New Roman" panose="02020603050405020304" pitchFamily="18" charset="0"/>
          </a:endParaRPr>
        </a:p>
      </dgm:t>
    </dgm:pt>
    <dgm:pt modelId="{30BA8FC8-4AD6-4507-8D92-718FE2C110A7}" type="parTrans" cxnId="{027AF7D8-35B5-4D3D-9B17-06B6603172A8}">
      <dgm:prSet/>
      <dgm:spPr/>
      <dgm:t>
        <a:bodyPr/>
        <a:lstStyle/>
        <a:p>
          <a:endParaRPr lang="en-IN"/>
        </a:p>
      </dgm:t>
    </dgm:pt>
    <dgm:pt modelId="{653617B8-61BF-4F6A-AED1-5D9E4BF441B7}" type="sibTrans" cxnId="{027AF7D8-35B5-4D3D-9B17-06B6603172A8}">
      <dgm:prSet/>
      <dgm:spPr/>
      <dgm:t>
        <a:bodyPr/>
        <a:lstStyle/>
        <a:p>
          <a:endParaRPr lang="en-IN"/>
        </a:p>
      </dgm:t>
    </dgm:pt>
    <dgm:pt modelId="{901C479A-26E6-48FA-A79E-717345F33C9F}">
      <dgm:prSet custT="1"/>
      <dgm:spPr/>
      <dgm:t>
        <a:bodyPr/>
        <a:lstStyle/>
        <a:p>
          <a:r>
            <a:rPr lang="en-US" sz="800" b="1" i="0" dirty="0">
              <a:latin typeface="Times New Roman" panose="02020603050405020304" pitchFamily="18" charset="0"/>
              <a:cs typeface="Times New Roman" panose="02020603050405020304" pitchFamily="18" charset="0"/>
            </a:rPr>
            <a:t>Model-Building: Objects are detected from the image with the help of CNN then by y using LSTM, sentences are generated. Each predicted word is employed to get subsequent words. Using these words, appropriate sentence is formed with the help of Optimal beam search. Here, SoftMax function will be used for prediction of word.</a:t>
          </a:r>
          <a:endParaRPr lang="en-IN" sz="800" b="1" dirty="0">
            <a:latin typeface="Times New Roman" panose="02020603050405020304" pitchFamily="18" charset="0"/>
            <a:cs typeface="Times New Roman" panose="02020603050405020304" pitchFamily="18" charset="0"/>
          </a:endParaRPr>
        </a:p>
      </dgm:t>
    </dgm:pt>
    <dgm:pt modelId="{4707DC79-0F1D-4863-BD1C-8EF6C1BC9D10}" type="parTrans" cxnId="{D8E48FD4-0BB0-4EB1-97F1-EFCC83D52157}">
      <dgm:prSet/>
      <dgm:spPr/>
      <dgm:t>
        <a:bodyPr/>
        <a:lstStyle/>
        <a:p>
          <a:endParaRPr lang="en-IN"/>
        </a:p>
      </dgm:t>
    </dgm:pt>
    <dgm:pt modelId="{A4BAF85E-55D5-4F25-9AF0-B5E0CD2648D8}" type="sibTrans" cxnId="{D8E48FD4-0BB0-4EB1-97F1-EFCC83D52157}">
      <dgm:prSet/>
      <dgm:spPr/>
      <dgm:t>
        <a:bodyPr/>
        <a:lstStyle/>
        <a:p>
          <a:endParaRPr lang="en-IN"/>
        </a:p>
      </dgm:t>
    </dgm:pt>
    <dgm:pt modelId="{BA7CF2FF-177F-428B-99B9-442AA439C230}">
      <dgm:prSet custT="1"/>
      <dgm:spPr/>
      <dgm:t>
        <a:bodyPr/>
        <a:lstStyle/>
        <a:p>
          <a:r>
            <a:rPr lang="en-US" sz="800" b="1" i="0" dirty="0">
              <a:latin typeface="Times New Roman" panose="02020603050405020304" pitchFamily="18" charset="0"/>
              <a:cs typeface="Times New Roman" panose="02020603050405020304" pitchFamily="18" charset="0"/>
            </a:rPr>
            <a:t>Model Evaluation: Evaluate the models using BLEU score.</a:t>
          </a:r>
          <a:endParaRPr lang="en-IN" sz="800" b="1" dirty="0">
            <a:latin typeface="Times New Roman" panose="02020603050405020304" pitchFamily="18" charset="0"/>
            <a:cs typeface="Times New Roman" panose="02020603050405020304" pitchFamily="18" charset="0"/>
          </a:endParaRPr>
        </a:p>
      </dgm:t>
    </dgm:pt>
    <dgm:pt modelId="{06A2FBE6-7B23-448C-B145-8274E85E8DE5}" type="parTrans" cxnId="{51C68EE6-EB03-4801-AE45-E34ECF4180E8}">
      <dgm:prSet/>
      <dgm:spPr/>
      <dgm:t>
        <a:bodyPr/>
        <a:lstStyle/>
        <a:p>
          <a:endParaRPr lang="en-IN"/>
        </a:p>
      </dgm:t>
    </dgm:pt>
    <dgm:pt modelId="{E29859C8-253F-4085-898A-B3C5D9FA3D17}" type="sibTrans" cxnId="{51C68EE6-EB03-4801-AE45-E34ECF4180E8}">
      <dgm:prSet/>
      <dgm:spPr/>
      <dgm:t>
        <a:bodyPr/>
        <a:lstStyle/>
        <a:p>
          <a:endParaRPr lang="en-IN"/>
        </a:p>
      </dgm:t>
    </dgm:pt>
    <dgm:pt modelId="{992F7A9F-B6AD-4801-B985-D99EE5880EB7}" type="pres">
      <dgm:prSet presAssocID="{AE04A36B-032C-48EC-8EE6-1D3AF0DA94D8}" presName="CompostProcess" presStyleCnt="0">
        <dgm:presLayoutVars>
          <dgm:dir/>
          <dgm:resizeHandles val="exact"/>
        </dgm:presLayoutVars>
      </dgm:prSet>
      <dgm:spPr/>
    </dgm:pt>
    <dgm:pt modelId="{6F44A0D2-14DC-47BB-8FAB-545577C882B6}" type="pres">
      <dgm:prSet presAssocID="{AE04A36B-032C-48EC-8EE6-1D3AF0DA94D8}" presName="arrow" presStyleLbl="bgShp" presStyleIdx="0" presStyleCnt="1" custScaleX="117456"/>
      <dgm:spPr/>
    </dgm:pt>
    <dgm:pt modelId="{2BD02FE6-DC90-4851-88A4-B1F5D6F7E021}" type="pres">
      <dgm:prSet presAssocID="{AE04A36B-032C-48EC-8EE6-1D3AF0DA94D8}" presName="linearProcess" presStyleCnt="0"/>
      <dgm:spPr/>
    </dgm:pt>
    <dgm:pt modelId="{40A93114-F1AE-4397-B298-F38925F80098}" type="pres">
      <dgm:prSet presAssocID="{38B13FFC-DBB2-4C8E-9376-BE67A42EEF7C}" presName="textNode" presStyleLbl="node1" presStyleIdx="0" presStyleCnt="5">
        <dgm:presLayoutVars>
          <dgm:bulletEnabled val="1"/>
        </dgm:presLayoutVars>
      </dgm:prSet>
      <dgm:spPr/>
    </dgm:pt>
    <dgm:pt modelId="{48159FEF-5305-436E-BD12-3250F46D88FF}" type="pres">
      <dgm:prSet presAssocID="{AE49FDFD-7C59-47B7-A6ED-B8C069880C6F}" presName="sibTrans" presStyleCnt="0"/>
      <dgm:spPr/>
    </dgm:pt>
    <dgm:pt modelId="{D79AB5EE-5BA3-49AE-94A5-179878EB0B1C}" type="pres">
      <dgm:prSet presAssocID="{37074F84-6890-403A-90FF-99430398A650}" presName="textNode" presStyleLbl="node1" presStyleIdx="1" presStyleCnt="5">
        <dgm:presLayoutVars>
          <dgm:bulletEnabled val="1"/>
        </dgm:presLayoutVars>
      </dgm:prSet>
      <dgm:spPr/>
    </dgm:pt>
    <dgm:pt modelId="{CEEA1831-6470-493D-87E7-45DB28F47467}" type="pres">
      <dgm:prSet presAssocID="{95A054EB-B475-4278-9C65-F79E0F0AE694}" presName="sibTrans" presStyleCnt="0"/>
      <dgm:spPr/>
    </dgm:pt>
    <dgm:pt modelId="{CA962EAC-E52D-4881-A734-0970AC6D86A3}" type="pres">
      <dgm:prSet presAssocID="{F351EB77-C930-49D6-8E98-B4C027F03310}" presName="textNode" presStyleLbl="node1" presStyleIdx="2" presStyleCnt="5">
        <dgm:presLayoutVars>
          <dgm:bulletEnabled val="1"/>
        </dgm:presLayoutVars>
      </dgm:prSet>
      <dgm:spPr/>
    </dgm:pt>
    <dgm:pt modelId="{51F907F3-65F5-4A78-8151-39A9D791E5D4}" type="pres">
      <dgm:prSet presAssocID="{653617B8-61BF-4F6A-AED1-5D9E4BF441B7}" presName="sibTrans" presStyleCnt="0"/>
      <dgm:spPr/>
    </dgm:pt>
    <dgm:pt modelId="{F19AD0DA-3D37-466C-8227-CDE7D0B3BDBC}" type="pres">
      <dgm:prSet presAssocID="{901C479A-26E6-48FA-A79E-717345F33C9F}" presName="textNode" presStyleLbl="node1" presStyleIdx="3" presStyleCnt="5">
        <dgm:presLayoutVars>
          <dgm:bulletEnabled val="1"/>
        </dgm:presLayoutVars>
      </dgm:prSet>
      <dgm:spPr/>
    </dgm:pt>
    <dgm:pt modelId="{C58461F5-28FB-423C-BD16-71C0E446588D}" type="pres">
      <dgm:prSet presAssocID="{A4BAF85E-55D5-4F25-9AF0-B5E0CD2648D8}" presName="sibTrans" presStyleCnt="0"/>
      <dgm:spPr/>
    </dgm:pt>
    <dgm:pt modelId="{3377DCF1-D6C0-4D62-8532-61C8A16A0782}" type="pres">
      <dgm:prSet presAssocID="{BA7CF2FF-177F-428B-99B9-442AA439C230}" presName="textNode" presStyleLbl="node1" presStyleIdx="4" presStyleCnt="5">
        <dgm:presLayoutVars>
          <dgm:bulletEnabled val="1"/>
        </dgm:presLayoutVars>
      </dgm:prSet>
      <dgm:spPr/>
    </dgm:pt>
  </dgm:ptLst>
  <dgm:cxnLst>
    <dgm:cxn modelId="{FCECBB14-A391-413E-8FBE-C10ADCD2BCCD}" type="presOf" srcId="{38B13FFC-DBB2-4C8E-9376-BE67A42EEF7C}" destId="{40A93114-F1AE-4397-B298-F38925F80098}" srcOrd="0" destOrd="0" presId="urn:microsoft.com/office/officeart/2005/8/layout/hProcess9"/>
    <dgm:cxn modelId="{89916633-F463-4B85-8BAF-84C38762CC2F}" srcId="{AE04A36B-032C-48EC-8EE6-1D3AF0DA94D8}" destId="{37074F84-6890-403A-90FF-99430398A650}" srcOrd="1" destOrd="0" parTransId="{43FCC1B0-3302-4AFC-946E-FBCE8C2C90AF}" sibTransId="{95A054EB-B475-4278-9C65-F79E0F0AE694}"/>
    <dgm:cxn modelId="{CE0B1740-AE87-4439-89E9-DEA30BA31D5F}" type="presOf" srcId="{BA7CF2FF-177F-428B-99B9-442AA439C230}" destId="{3377DCF1-D6C0-4D62-8532-61C8A16A0782}" srcOrd="0" destOrd="0" presId="urn:microsoft.com/office/officeart/2005/8/layout/hProcess9"/>
    <dgm:cxn modelId="{E3432B5D-103D-46FF-8090-F47B49C5DC6D}" type="presOf" srcId="{37074F84-6890-403A-90FF-99430398A650}" destId="{D79AB5EE-5BA3-49AE-94A5-179878EB0B1C}" srcOrd="0" destOrd="0" presId="urn:microsoft.com/office/officeart/2005/8/layout/hProcess9"/>
    <dgm:cxn modelId="{97A34A77-1D70-4224-9EA8-A2CA33A70E53}" srcId="{AE04A36B-032C-48EC-8EE6-1D3AF0DA94D8}" destId="{38B13FFC-DBB2-4C8E-9376-BE67A42EEF7C}" srcOrd="0" destOrd="0" parTransId="{78876043-C3ED-4E89-9D5C-576DD90B8C99}" sibTransId="{AE49FDFD-7C59-47B7-A6ED-B8C069880C6F}"/>
    <dgm:cxn modelId="{F1ADE859-8F75-4943-B6E1-F0A855C44015}" type="presOf" srcId="{901C479A-26E6-48FA-A79E-717345F33C9F}" destId="{F19AD0DA-3D37-466C-8227-CDE7D0B3BDBC}" srcOrd="0" destOrd="0" presId="urn:microsoft.com/office/officeart/2005/8/layout/hProcess9"/>
    <dgm:cxn modelId="{62C45E9D-240D-4C89-A6F0-9FFBF9D71806}" type="presOf" srcId="{F351EB77-C930-49D6-8E98-B4C027F03310}" destId="{CA962EAC-E52D-4881-A734-0970AC6D86A3}" srcOrd="0" destOrd="0" presId="urn:microsoft.com/office/officeart/2005/8/layout/hProcess9"/>
    <dgm:cxn modelId="{1C0026A6-4AF5-47F4-BF56-5C6A56E8656C}" type="presOf" srcId="{AE04A36B-032C-48EC-8EE6-1D3AF0DA94D8}" destId="{992F7A9F-B6AD-4801-B985-D99EE5880EB7}" srcOrd="0" destOrd="0" presId="urn:microsoft.com/office/officeart/2005/8/layout/hProcess9"/>
    <dgm:cxn modelId="{D8E48FD4-0BB0-4EB1-97F1-EFCC83D52157}" srcId="{AE04A36B-032C-48EC-8EE6-1D3AF0DA94D8}" destId="{901C479A-26E6-48FA-A79E-717345F33C9F}" srcOrd="3" destOrd="0" parTransId="{4707DC79-0F1D-4863-BD1C-8EF6C1BC9D10}" sibTransId="{A4BAF85E-55D5-4F25-9AF0-B5E0CD2648D8}"/>
    <dgm:cxn modelId="{027AF7D8-35B5-4D3D-9B17-06B6603172A8}" srcId="{AE04A36B-032C-48EC-8EE6-1D3AF0DA94D8}" destId="{F351EB77-C930-49D6-8E98-B4C027F03310}" srcOrd="2" destOrd="0" parTransId="{30BA8FC8-4AD6-4507-8D92-718FE2C110A7}" sibTransId="{653617B8-61BF-4F6A-AED1-5D9E4BF441B7}"/>
    <dgm:cxn modelId="{51C68EE6-EB03-4801-AE45-E34ECF4180E8}" srcId="{AE04A36B-032C-48EC-8EE6-1D3AF0DA94D8}" destId="{BA7CF2FF-177F-428B-99B9-442AA439C230}" srcOrd="4" destOrd="0" parTransId="{06A2FBE6-7B23-448C-B145-8274E85E8DE5}" sibTransId="{E29859C8-253F-4085-898A-B3C5D9FA3D17}"/>
    <dgm:cxn modelId="{990D61C5-A50E-4012-9928-C88B9E82992E}" type="presParOf" srcId="{992F7A9F-B6AD-4801-B985-D99EE5880EB7}" destId="{6F44A0D2-14DC-47BB-8FAB-545577C882B6}" srcOrd="0" destOrd="0" presId="urn:microsoft.com/office/officeart/2005/8/layout/hProcess9"/>
    <dgm:cxn modelId="{AC8BFB6E-1D42-438A-9E24-F0C8D2A7777C}" type="presParOf" srcId="{992F7A9F-B6AD-4801-B985-D99EE5880EB7}" destId="{2BD02FE6-DC90-4851-88A4-B1F5D6F7E021}" srcOrd="1" destOrd="0" presId="urn:microsoft.com/office/officeart/2005/8/layout/hProcess9"/>
    <dgm:cxn modelId="{A3F4EBFE-28AE-4172-B1B6-D7D9549CA418}" type="presParOf" srcId="{2BD02FE6-DC90-4851-88A4-B1F5D6F7E021}" destId="{40A93114-F1AE-4397-B298-F38925F80098}" srcOrd="0" destOrd="0" presId="urn:microsoft.com/office/officeart/2005/8/layout/hProcess9"/>
    <dgm:cxn modelId="{73B0B8A1-1E14-426A-9F15-38907E26A330}" type="presParOf" srcId="{2BD02FE6-DC90-4851-88A4-B1F5D6F7E021}" destId="{48159FEF-5305-436E-BD12-3250F46D88FF}" srcOrd="1" destOrd="0" presId="urn:microsoft.com/office/officeart/2005/8/layout/hProcess9"/>
    <dgm:cxn modelId="{55A7E2F8-C08F-412C-BF5B-BFDA69F6D351}" type="presParOf" srcId="{2BD02FE6-DC90-4851-88A4-B1F5D6F7E021}" destId="{D79AB5EE-5BA3-49AE-94A5-179878EB0B1C}" srcOrd="2" destOrd="0" presId="urn:microsoft.com/office/officeart/2005/8/layout/hProcess9"/>
    <dgm:cxn modelId="{FC833339-DF45-4E97-AB5C-DF9528B6CA40}" type="presParOf" srcId="{2BD02FE6-DC90-4851-88A4-B1F5D6F7E021}" destId="{CEEA1831-6470-493D-87E7-45DB28F47467}" srcOrd="3" destOrd="0" presId="urn:microsoft.com/office/officeart/2005/8/layout/hProcess9"/>
    <dgm:cxn modelId="{46D05AB7-AC74-4027-B492-76E003AF77AD}" type="presParOf" srcId="{2BD02FE6-DC90-4851-88A4-B1F5D6F7E021}" destId="{CA962EAC-E52D-4881-A734-0970AC6D86A3}" srcOrd="4" destOrd="0" presId="urn:microsoft.com/office/officeart/2005/8/layout/hProcess9"/>
    <dgm:cxn modelId="{5AE6C2D0-32FD-492C-B16A-125C25833341}" type="presParOf" srcId="{2BD02FE6-DC90-4851-88A4-B1F5D6F7E021}" destId="{51F907F3-65F5-4A78-8151-39A9D791E5D4}" srcOrd="5" destOrd="0" presId="urn:microsoft.com/office/officeart/2005/8/layout/hProcess9"/>
    <dgm:cxn modelId="{B976D664-8D2E-4A71-9DDF-A61FBF81F3A4}" type="presParOf" srcId="{2BD02FE6-DC90-4851-88A4-B1F5D6F7E021}" destId="{F19AD0DA-3D37-466C-8227-CDE7D0B3BDBC}" srcOrd="6" destOrd="0" presId="urn:microsoft.com/office/officeart/2005/8/layout/hProcess9"/>
    <dgm:cxn modelId="{6ECEE93D-BD06-4194-B5AB-04A06E754B8B}" type="presParOf" srcId="{2BD02FE6-DC90-4851-88A4-B1F5D6F7E021}" destId="{C58461F5-28FB-423C-BD16-71C0E446588D}" srcOrd="7" destOrd="0" presId="urn:microsoft.com/office/officeart/2005/8/layout/hProcess9"/>
    <dgm:cxn modelId="{6C1226D5-9D3C-40E7-8283-E6D53A5C4CFA}" type="presParOf" srcId="{2BD02FE6-DC90-4851-88A4-B1F5D6F7E021}" destId="{3377DCF1-D6C0-4D62-8532-61C8A16A0782}"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63E062-E8FE-4C74-A5B9-A2F55F2AE53C}">
      <dsp:nvSpPr>
        <dsp:cNvPr id="0" name=""/>
        <dsp:cNvSpPr/>
      </dsp:nvSpPr>
      <dsp:spPr>
        <a:xfrm>
          <a:off x="0" y="75686"/>
          <a:ext cx="3833897" cy="122850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b="0" i="0" kern="1200" dirty="0"/>
            <a:t>1.</a:t>
          </a:r>
          <a:r>
            <a:rPr lang="en-GB" sz="1400" b="0" i="0" kern="1200" dirty="0">
              <a:latin typeface="Times New Roman" panose="02020603050405020304" pitchFamily="18" charset="0"/>
              <a:cs typeface="Times New Roman" panose="02020603050405020304" pitchFamily="18" charset="0"/>
            </a:rPr>
            <a:t>Our aim to build an application to be able to interpret images and give a comprehensible text about the given image using deep learning frameworks such as CNN and LSTM deep neural networks.</a:t>
          </a:r>
          <a:endParaRPr lang="en-IN" sz="1400" kern="1200" dirty="0">
            <a:latin typeface="Times New Roman" panose="02020603050405020304" pitchFamily="18" charset="0"/>
            <a:cs typeface="Times New Roman" panose="02020603050405020304" pitchFamily="18" charset="0"/>
          </a:endParaRPr>
        </a:p>
      </dsp:txBody>
      <dsp:txXfrm>
        <a:off x="59970" y="135656"/>
        <a:ext cx="3713957" cy="1108560"/>
      </dsp:txXfrm>
    </dsp:sp>
    <dsp:sp modelId="{127E0B4C-4CB2-446A-9D12-8CE6DD3D1703}">
      <dsp:nvSpPr>
        <dsp:cNvPr id="0" name=""/>
        <dsp:cNvSpPr/>
      </dsp:nvSpPr>
      <dsp:spPr>
        <a:xfrm>
          <a:off x="0" y="1354030"/>
          <a:ext cx="3833897" cy="1215674"/>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GB" sz="1400" b="0" i="0" kern="1200" dirty="0">
              <a:latin typeface="Times New Roman" panose="02020603050405020304" pitchFamily="18" charset="0"/>
              <a:cs typeface="Times New Roman" panose="02020603050405020304" pitchFamily="18" charset="0"/>
            </a:rPr>
            <a:t>2.The purpose of this project is to provide an application for visually impaired people to be able to understand and interpret an image to some satisfactory degree and improve their experience and involvement on the internet</a:t>
          </a:r>
          <a:r>
            <a:rPr lang="en-GB" sz="1400" b="0" i="0" kern="1200" dirty="0"/>
            <a:t>.</a:t>
          </a:r>
          <a:endParaRPr lang="en-IN" sz="1400" kern="1200" dirty="0"/>
        </a:p>
      </dsp:txBody>
      <dsp:txXfrm>
        <a:off x="59344" y="1413374"/>
        <a:ext cx="3715209" cy="10969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6CAB0D-F51B-4A94-9DC2-2C24DBB9993F}">
      <dsp:nvSpPr>
        <dsp:cNvPr id="0" name=""/>
        <dsp:cNvSpPr/>
      </dsp:nvSpPr>
      <dsp:spPr>
        <a:xfrm>
          <a:off x="0" y="0"/>
          <a:ext cx="3563100" cy="3563100"/>
        </a:xfrm>
        <a:prstGeom prst="pie">
          <a:avLst>
            <a:gd name="adj1" fmla="val 5400000"/>
            <a:gd name="adj2" fmla="val 1620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4EF6F77B-CC08-4F9F-A9BF-A61451E9308E}">
      <dsp:nvSpPr>
        <dsp:cNvPr id="0" name=""/>
        <dsp:cNvSpPr/>
      </dsp:nvSpPr>
      <dsp:spPr>
        <a:xfrm>
          <a:off x="1781550" y="0"/>
          <a:ext cx="5257349" cy="35631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0" i="0" kern="1200" dirty="0">
              <a:latin typeface="Times New Roman" panose="02020603050405020304" pitchFamily="18" charset="0"/>
              <a:cs typeface="Times New Roman" panose="02020603050405020304" pitchFamily="18" charset="0"/>
            </a:rPr>
            <a:t>Interpreting images is a daunting task for visually impaired. Their inability to comprehend images hinders their overall experience of internet browsing. Many successful models have been built for text-to-speech, but not for describing images. Normal screen readers that are available for visually impaired people are implemented using the text-to-speech APIs available.</a:t>
          </a:r>
          <a:endParaRPr lang="en-IN" sz="1600" kern="1200" dirty="0">
            <a:latin typeface="Times New Roman" panose="02020603050405020304" pitchFamily="18" charset="0"/>
            <a:cs typeface="Times New Roman" panose="02020603050405020304" pitchFamily="18" charset="0"/>
          </a:endParaRPr>
        </a:p>
      </dsp:txBody>
      <dsp:txXfrm>
        <a:off x="1781550" y="0"/>
        <a:ext cx="5257349" cy="1692472"/>
      </dsp:txXfrm>
    </dsp:sp>
    <dsp:sp modelId="{DC4E2107-EC50-41DB-B27B-2578C6BAE22C}">
      <dsp:nvSpPr>
        <dsp:cNvPr id="0" name=""/>
        <dsp:cNvSpPr/>
      </dsp:nvSpPr>
      <dsp:spPr>
        <a:xfrm>
          <a:off x="935313" y="1692472"/>
          <a:ext cx="1692472" cy="1692472"/>
        </a:xfrm>
        <a:prstGeom prst="pie">
          <a:avLst>
            <a:gd name="adj1" fmla="val 5400000"/>
            <a:gd name="adj2" fmla="val 1620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B3F6E08D-B79C-406C-836E-45E0D54391AC}">
      <dsp:nvSpPr>
        <dsp:cNvPr id="0" name=""/>
        <dsp:cNvSpPr/>
      </dsp:nvSpPr>
      <dsp:spPr>
        <a:xfrm>
          <a:off x="1781550" y="1692472"/>
          <a:ext cx="5257349" cy="1692472"/>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0" i="0" kern="1200" dirty="0">
              <a:latin typeface="Times New Roman" panose="02020603050405020304" pitchFamily="18" charset="0"/>
              <a:cs typeface="Times New Roman" panose="02020603050405020304" pitchFamily="18" charset="0"/>
            </a:rPr>
            <a:t>So, a person who is relying on these applications might lose the context since images cannot be read out loud. There is a need to fill in that contextual gap that exists between images and text-to-speech screen readers.</a:t>
          </a:r>
          <a:endParaRPr lang="en-IN" sz="1600" kern="1200" dirty="0">
            <a:latin typeface="Times New Roman" panose="02020603050405020304" pitchFamily="18" charset="0"/>
            <a:cs typeface="Times New Roman" panose="02020603050405020304" pitchFamily="18" charset="0"/>
          </a:endParaRPr>
        </a:p>
      </dsp:txBody>
      <dsp:txXfrm>
        <a:off x="1781550" y="1692472"/>
        <a:ext cx="5257349" cy="16924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3490D5-2CD5-4A22-97FD-9D304D49D491}">
      <dsp:nvSpPr>
        <dsp:cNvPr id="0" name=""/>
        <dsp:cNvSpPr/>
      </dsp:nvSpPr>
      <dsp:spPr>
        <a:xfrm rot="10800000">
          <a:off x="1948178" y="2898"/>
          <a:ext cx="6080760" cy="1666235"/>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34763" tIns="80010" rIns="149352"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‘Microsoft’ has built a model via the Azure Cognitive Services Computer Vision offering, which is part of Azure AI, enabling developers to use this capability to improve accessibility in their own services.</a:t>
          </a:r>
          <a:endParaRPr lang="en-IN" sz="2100" kern="1200" dirty="0">
            <a:latin typeface="Times New Roman" panose="02020603050405020304" pitchFamily="18" charset="0"/>
            <a:cs typeface="Times New Roman" panose="02020603050405020304" pitchFamily="18" charset="0"/>
          </a:endParaRPr>
        </a:p>
      </dsp:txBody>
      <dsp:txXfrm rot="10800000">
        <a:off x="2364737" y="2898"/>
        <a:ext cx="5664201" cy="1666235"/>
      </dsp:txXfrm>
    </dsp:sp>
    <dsp:sp modelId="{301375CD-4BCA-4E8E-B8E2-0E441BE5D5FB}">
      <dsp:nvSpPr>
        <dsp:cNvPr id="0" name=""/>
        <dsp:cNvSpPr/>
      </dsp:nvSpPr>
      <dsp:spPr>
        <a:xfrm>
          <a:off x="1115061" y="2898"/>
          <a:ext cx="1666235" cy="1666235"/>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72F711B-B895-431D-B265-F92AF63BB0C4}">
      <dsp:nvSpPr>
        <dsp:cNvPr id="0" name=""/>
        <dsp:cNvSpPr/>
      </dsp:nvSpPr>
      <dsp:spPr>
        <a:xfrm rot="10800000">
          <a:off x="1926896" y="2169414"/>
          <a:ext cx="6080760" cy="1666235"/>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34763" tIns="80010" rIns="149352"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‘Google’ has released its “Show and Tell” image captioning algorithm to developers,  who can train it to recognize objects in photos.</a:t>
          </a:r>
          <a:endParaRPr lang="en-IN" sz="2100" kern="1200" dirty="0">
            <a:latin typeface="Times New Roman" panose="02020603050405020304" pitchFamily="18" charset="0"/>
            <a:cs typeface="Times New Roman" panose="02020603050405020304" pitchFamily="18" charset="0"/>
          </a:endParaRPr>
        </a:p>
      </dsp:txBody>
      <dsp:txXfrm rot="10800000">
        <a:off x="2343455" y="2169414"/>
        <a:ext cx="5664201" cy="1666235"/>
      </dsp:txXfrm>
    </dsp:sp>
    <dsp:sp modelId="{FA5EC681-6506-4145-ABE3-AB6B2D524EC1}">
      <dsp:nvSpPr>
        <dsp:cNvPr id="0" name=""/>
        <dsp:cNvSpPr/>
      </dsp:nvSpPr>
      <dsp:spPr>
        <a:xfrm>
          <a:off x="1115061" y="2166516"/>
          <a:ext cx="1666235" cy="1666235"/>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37000" r="-3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44A0D2-14DC-47BB-8FAB-545577C882B6}">
      <dsp:nvSpPr>
        <dsp:cNvPr id="0" name=""/>
        <dsp:cNvSpPr/>
      </dsp:nvSpPr>
      <dsp:spPr>
        <a:xfrm>
          <a:off x="7292" y="0"/>
          <a:ext cx="8965908" cy="374266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0A93114-F1AE-4397-B298-F38925F80098}">
      <dsp:nvSpPr>
        <dsp:cNvPr id="0" name=""/>
        <dsp:cNvSpPr/>
      </dsp:nvSpPr>
      <dsp:spPr>
        <a:xfrm>
          <a:off x="2631"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Data Understanding: Load the data and understand the representation.</a:t>
          </a:r>
          <a:endParaRPr lang="en-IN" sz="800" b="1" kern="1200" dirty="0">
            <a:latin typeface="Times New Roman" panose="02020603050405020304" pitchFamily="18" charset="0"/>
            <a:cs typeface="Times New Roman" panose="02020603050405020304" pitchFamily="18" charset="0"/>
          </a:endParaRPr>
        </a:p>
      </dsp:txBody>
      <dsp:txXfrm>
        <a:off x="75712" y="1195879"/>
        <a:ext cx="1437702" cy="1350902"/>
      </dsp:txXfrm>
    </dsp:sp>
    <dsp:sp modelId="{D79AB5EE-5BA3-49AE-94A5-179878EB0B1C}">
      <dsp:nvSpPr>
        <dsp:cNvPr id="0" name=""/>
        <dsp:cNvSpPr/>
      </dsp:nvSpPr>
      <dsp:spPr>
        <a:xfrm>
          <a:off x="1850472"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Data preprocessing: In this step, we will process both images &amp; captions to the desired format.</a:t>
          </a:r>
          <a:endParaRPr lang="en-IN" sz="800" b="1" kern="1200" dirty="0">
            <a:latin typeface="Times New Roman" panose="02020603050405020304" pitchFamily="18" charset="0"/>
            <a:cs typeface="Times New Roman" panose="02020603050405020304" pitchFamily="18" charset="0"/>
          </a:endParaRPr>
        </a:p>
      </dsp:txBody>
      <dsp:txXfrm>
        <a:off x="1923553" y="1195879"/>
        <a:ext cx="1437702" cy="1350902"/>
      </dsp:txXfrm>
    </dsp:sp>
    <dsp:sp modelId="{CA962EAC-E52D-4881-A734-0970AC6D86A3}">
      <dsp:nvSpPr>
        <dsp:cNvPr id="0" name=""/>
        <dsp:cNvSpPr/>
      </dsp:nvSpPr>
      <dsp:spPr>
        <a:xfrm>
          <a:off x="3698314"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Train/Test Split: Combine both images &amp; captions to create the train &amp; test dataset.</a:t>
          </a:r>
          <a:endParaRPr lang="en-IN" sz="800" b="1" kern="1200" dirty="0">
            <a:latin typeface="Times New Roman" panose="02020603050405020304" pitchFamily="18" charset="0"/>
            <a:cs typeface="Times New Roman" panose="02020603050405020304" pitchFamily="18" charset="0"/>
          </a:endParaRPr>
        </a:p>
      </dsp:txBody>
      <dsp:txXfrm>
        <a:off x="3771395" y="1195879"/>
        <a:ext cx="1437702" cy="1350902"/>
      </dsp:txXfrm>
    </dsp:sp>
    <dsp:sp modelId="{F19AD0DA-3D37-466C-8227-CDE7D0B3BDBC}">
      <dsp:nvSpPr>
        <dsp:cNvPr id="0" name=""/>
        <dsp:cNvSpPr/>
      </dsp:nvSpPr>
      <dsp:spPr>
        <a:xfrm>
          <a:off x="5546156"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Model-Building: Objects are detected from the image with the help of CNN then by y using LSTM, sentences are generated. Each predicted word is employed to get subsequent words. Using these words, appropriate sentence is formed with the help of Optimal beam search. Here, SoftMax function will be used for prediction of word.</a:t>
          </a:r>
          <a:endParaRPr lang="en-IN" sz="800" b="1" kern="1200" dirty="0">
            <a:latin typeface="Times New Roman" panose="02020603050405020304" pitchFamily="18" charset="0"/>
            <a:cs typeface="Times New Roman" panose="02020603050405020304" pitchFamily="18" charset="0"/>
          </a:endParaRPr>
        </a:p>
      </dsp:txBody>
      <dsp:txXfrm>
        <a:off x="5619237" y="1195879"/>
        <a:ext cx="1437702" cy="1350902"/>
      </dsp:txXfrm>
    </dsp:sp>
    <dsp:sp modelId="{3377DCF1-D6C0-4D62-8532-61C8A16A0782}">
      <dsp:nvSpPr>
        <dsp:cNvPr id="0" name=""/>
        <dsp:cNvSpPr/>
      </dsp:nvSpPr>
      <dsp:spPr>
        <a:xfrm>
          <a:off x="7393997" y="1122798"/>
          <a:ext cx="1583864" cy="1497064"/>
        </a:xfrm>
        <a:prstGeom prst="round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1" i="0" kern="1200" dirty="0">
              <a:latin typeface="Times New Roman" panose="02020603050405020304" pitchFamily="18" charset="0"/>
              <a:cs typeface="Times New Roman" panose="02020603050405020304" pitchFamily="18" charset="0"/>
            </a:rPr>
            <a:t>Model Evaluation: Evaluate the models using BLEU score.</a:t>
          </a:r>
          <a:endParaRPr lang="en-IN" sz="800" b="1" kern="1200" dirty="0">
            <a:latin typeface="Times New Roman" panose="02020603050405020304" pitchFamily="18" charset="0"/>
            <a:cs typeface="Times New Roman" panose="02020603050405020304" pitchFamily="18" charset="0"/>
          </a:endParaRPr>
        </a:p>
      </dsp:txBody>
      <dsp:txXfrm>
        <a:off x="7467078" y="1195879"/>
        <a:ext cx="1437702" cy="135090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jpeg>
</file>

<file path=ppt/media/image15.pn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ce3e5ee6d3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ce3e5ee6d3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d3eea658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d3eea658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311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d8c2bf30e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d8c2bf30e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e22b099e5f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e22b099e5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d8d620cf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d8d620cf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cc0f0f0486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cc0f0f0486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d3eea658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d3eea658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ce3e5ee6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ce3e5ee6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d3eea65893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d3eea65893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d3eea6589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d3eea6589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d3eea6589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d3eea6589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8c233ff14_4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8c233ff14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d3eea6589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d3eea6589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d3eea6589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d3eea6589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0733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14"/>
          <p:cNvGrpSpPr/>
          <p:nvPr/>
        </p:nvGrpSpPr>
        <p:grpSpPr>
          <a:xfrm>
            <a:off x="0" y="490"/>
            <a:ext cx="5153705" cy="5134399"/>
            <a:chOff x="0" y="75"/>
            <a:chExt cx="5153705" cy="5152950"/>
          </a:xfrm>
        </p:grpSpPr>
        <p:sp>
          <p:nvSpPr>
            <p:cNvPr id="57" name="Google Shape;57;p14"/>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4"/>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4"/>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1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62" name="Google Shape;62;p14"/>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63" name="Google Shape;6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4"/>
        <p:cNvGrpSpPr/>
        <p:nvPr/>
      </p:nvGrpSpPr>
      <p:grpSpPr>
        <a:xfrm>
          <a:off x="0" y="0"/>
          <a:ext cx="0" cy="0"/>
          <a:chOff x="0" y="0"/>
          <a:chExt cx="0" cy="0"/>
        </a:xfrm>
      </p:grpSpPr>
      <p:grpSp>
        <p:nvGrpSpPr>
          <p:cNvPr id="65" name="Google Shape;65;p15"/>
          <p:cNvGrpSpPr/>
          <p:nvPr/>
        </p:nvGrpSpPr>
        <p:grpSpPr>
          <a:xfrm>
            <a:off x="4406400" y="0"/>
            <a:ext cx="4737600" cy="5143065"/>
            <a:chOff x="4406400" y="0"/>
            <a:chExt cx="4737600" cy="5143065"/>
          </a:xfrm>
        </p:grpSpPr>
        <p:sp>
          <p:nvSpPr>
            <p:cNvPr id="66" name="Google Shape;66;p1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15"/>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5" name="Google Shape;85;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6"/>
        <p:cNvGrpSpPr/>
        <p:nvPr/>
      </p:nvGrpSpPr>
      <p:grpSpPr>
        <a:xfrm>
          <a:off x="0" y="0"/>
          <a:ext cx="0" cy="0"/>
          <a:chOff x="0" y="0"/>
          <a:chExt cx="0" cy="0"/>
        </a:xfrm>
      </p:grpSpPr>
      <p:grpSp>
        <p:nvGrpSpPr>
          <p:cNvPr id="87" name="Google Shape;87;p16"/>
          <p:cNvGrpSpPr/>
          <p:nvPr/>
        </p:nvGrpSpPr>
        <p:grpSpPr>
          <a:xfrm>
            <a:off x="0" y="381001"/>
            <a:ext cx="1037850" cy="1016287"/>
            <a:chOff x="0" y="381001"/>
            <a:chExt cx="1037850" cy="1016287"/>
          </a:xfrm>
        </p:grpSpPr>
        <p:sp>
          <p:nvSpPr>
            <p:cNvPr id="88" name="Google Shape;88;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2" name="Google Shape;9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3"/>
        <p:cNvGrpSpPr/>
        <p:nvPr/>
      </p:nvGrpSpPr>
      <p:grpSpPr>
        <a:xfrm>
          <a:off x="0" y="0"/>
          <a:ext cx="0" cy="0"/>
          <a:chOff x="0" y="0"/>
          <a:chExt cx="0" cy="0"/>
        </a:xfrm>
      </p:grpSpPr>
      <p:grpSp>
        <p:nvGrpSpPr>
          <p:cNvPr id="94" name="Google Shape;94;p17"/>
          <p:cNvGrpSpPr/>
          <p:nvPr/>
        </p:nvGrpSpPr>
        <p:grpSpPr>
          <a:xfrm>
            <a:off x="0" y="381001"/>
            <a:ext cx="1037850" cy="1016287"/>
            <a:chOff x="0" y="381001"/>
            <a:chExt cx="1037850" cy="1016287"/>
          </a:xfrm>
        </p:grpSpPr>
        <p:sp>
          <p:nvSpPr>
            <p:cNvPr id="95" name="Google Shape;95;p1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 name="Google Shape;98;p17"/>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9" name="Google Shape;99;p17"/>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0" name="Google Shape;100;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grpSp>
        <p:nvGrpSpPr>
          <p:cNvPr id="102" name="Google Shape;102;p18"/>
          <p:cNvGrpSpPr/>
          <p:nvPr/>
        </p:nvGrpSpPr>
        <p:grpSpPr>
          <a:xfrm>
            <a:off x="0" y="381001"/>
            <a:ext cx="1037850" cy="1016287"/>
            <a:chOff x="0" y="381001"/>
            <a:chExt cx="1037850" cy="1016287"/>
          </a:xfrm>
        </p:grpSpPr>
        <p:sp>
          <p:nvSpPr>
            <p:cNvPr id="103" name="Google Shape;103;p1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7"/>
        <p:cNvGrpSpPr/>
        <p:nvPr/>
      </p:nvGrpSpPr>
      <p:grpSpPr>
        <a:xfrm>
          <a:off x="0" y="0"/>
          <a:ext cx="0" cy="0"/>
          <a:chOff x="0" y="0"/>
          <a:chExt cx="0" cy="0"/>
        </a:xfrm>
      </p:grpSpPr>
      <p:grpSp>
        <p:nvGrpSpPr>
          <p:cNvPr id="108" name="Google Shape;108;p19"/>
          <p:cNvGrpSpPr/>
          <p:nvPr/>
        </p:nvGrpSpPr>
        <p:grpSpPr>
          <a:xfrm>
            <a:off x="0" y="381001"/>
            <a:ext cx="1037850" cy="1016287"/>
            <a:chOff x="0" y="381001"/>
            <a:chExt cx="1037850" cy="1016287"/>
          </a:xfrm>
        </p:grpSpPr>
        <p:sp>
          <p:nvSpPr>
            <p:cNvPr id="109" name="Google Shape;109;p1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19"/>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2" name="Google Shape;112;p19"/>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3" name="Google Shape;113;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
        <p:cNvGrpSpPr/>
        <p:nvPr/>
      </p:nvGrpSpPr>
      <p:grpSpPr>
        <a:xfrm>
          <a:off x="0" y="0"/>
          <a:ext cx="0" cy="0"/>
          <a:chOff x="0" y="0"/>
          <a:chExt cx="0" cy="0"/>
        </a:xfrm>
      </p:grpSpPr>
      <p:grpSp>
        <p:nvGrpSpPr>
          <p:cNvPr id="115" name="Google Shape;115;p20"/>
          <p:cNvGrpSpPr/>
          <p:nvPr/>
        </p:nvGrpSpPr>
        <p:grpSpPr>
          <a:xfrm>
            <a:off x="4406400" y="0"/>
            <a:ext cx="4737600" cy="5143500"/>
            <a:chOff x="4406400" y="0"/>
            <a:chExt cx="4737600" cy="5143500"/>
          </a:xfrm>
        </p:grpSpPr>
        <p:sp>
          <p:nvSpPr>
            <p:cNvPr id="116" name="Google Shape;116;p20"/>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0"/>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0"/>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20"/>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5" name="Google Shape;13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6"/>
        <p:cNvGrpSpPr/>
        <p:nvPr/>
      </p:nvGrpSpPr>
      <p:grpSpPr>
        <a:xfrm>
          <a:off x="0" y="0"/>
          <a:ext cx="0" cy="0"/>
          <a:chOff x="0" y="0"/>
          <a:chExt cx="0" cy="0"/>
        </a:xfrm>
      </p:grpSpPr>
      <p:grpSp>
        <p:nvGrpSpPr>
          <p:cNvPr id="137" name="Google Shape;137;p21"/>
          <p:cNvGrpSpPr/>
          <p:nvPr/>
        </p:nvGrpSpPr>
        <p:grpSpPr>
          <a:xfrm>
            <a:off x="0" y="381001"/>
            <a:ext cx="1037850" cy="1016287"/>
            <a:chOff x="0" y="381001"/>
            <a:chExt cx="1037850" cy="1016287"/>
          </a:xfrm>
        </p:grpSpPr>
        <p:sp>
          <p:nvSpPr>
            <p:cNvPr id="138" name="Google Shape;138;p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21"/>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1" name="Google Shape;141;p21"/>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42" name="Google Shape;142;p21"/>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43" name="Google Shape;143;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4"/>
        <p:cNvGrpSpPr/>
        <p:nvPr/>
      </p:nvGrpSpPr>
      <p:grpSpPr>
        <a:xfrm>
          <a:off x="0" y="0"/>
          <a:ext cx="0" cy="0"/>
          <a:chOff x="0" y="0"/>
          <a:chExt cx="0" cy="0"/>
        </a:xfrm>
      </p:grpSpPr>
      <p:grpSp>
        <p:nvGrpSpPr>
          <p:cNvPr id="145" name="Google Shape;145;p22"/>
          <p:cNvGrpSpPr/>
          <p:nvPr/>
        </p:nvGrpSpPr>
        <p:grpSpPr>
          <a:xfrm>
            <a:off x="0" y="4128572"/>
            <a:ext cx="698925" cy="684657"/>
            <a:chOff x="0" y="3785672"/>
            <a:chExt cx="698925" cy="684657"/>
          </a:xfrm>
        </p:grpSpPr>
        <p:sp>
          <p:nvSpPr>
            <p:cNvPr id="146" name="Google Shape;146;p22"/>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22"/>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49" name="Google Shape;14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0"/>
        <p:cNvGrpSpPr/>
        <p:nvPr/>
      </p:nvGrpSpPr>
      <p:grpSpPr>
        <a:xfrm>
          <a:off x="0" y="0"/>
          <a:ext cx="0" cy="0"/>
          <a:chOff x="0" y="0"/>
          <a:chExt cx="0" cy="0"/>
        </a:xfrm>
      </p:grpSpPr>
      <p:grpSp>
        <p:nvGrpSpPr>
          <p:cNvPr id="151" name="Google Shape;151;p23"/>
          <p:cNvGrpSpPr/>
          <p:nvPr/>
        </p:nvGrpSpPr>
        <p:grpSpPr>
          <a:xfrm>
            <a:off x="4406400" y="0"/>
            <a:ext cx="4737600" cy="5143065"/>
            <a:chOff x="4406400" y="0"/>
            <a:chExt cx="4737600" cy="5143065"/>
          </a:xfrm>
        </p:grpSpPr>
        <p:sp>
          <p:nvSpPr>
            <p:cNvPr id="152" name="Google Shape;152;p2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23"/>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71" name="Google Shape;171;p23"/>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72" name="Google Shape;17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3"/>
        <p:cNvGrpSpPr/>
        <p:nvPr/>
      </p:nvGrpSpPr>
      <p:grpSpPr>
        <a:xfrm>
          <a:off x="0" y="0"/>
          <a:ext cx="0" cy="0"/>
          <a:chOff x="0" y="0"/>
          <a:chExt cx="0" cy="0"/>
        </a:xfrm>
      </p:grpSpPr>
      <p:sp>
        <p:nvSpPr>
          <p:cNvPr id="174" name="Google Shape;17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175"/>
        <p:cNvGrpSpPr/>
        <p:nvPr/>
      </p:nvGrpSpPr>
      <p:grpSpPr>
        <a:xfrm>
          <a:off x="0" y="0"/>
          <a:ext cx="0" cy="0"/>
          <a:chOff x="0" y="0"/>
          <a:chExt cx="0" cy="0"/>
        </a:xfrm>
      </p:grpSpPr>
      <p:grpSp>
        <p:nvGrpSpPr>
          <p:cNvPr id="176" name="Google Shape;176;p25"/>
          <p:cNvGrpSpPr/>
          <p:nvPr/>
        </p:nvGrpSpPr>
        <p:grpSpPr>
          <a:xfrm>
            <a:off x="4406400" y="0"/>
            <a:ext cx="4737600" cy="5143065"/>
            <a:chOff x="4406400" y="0"/>
            <a:chExt cx="4737600" cy="5143065"/>
          </a:xfrm>
        </p:grpSpPr>
        <p:sp>
          <p:nvSpPr>
            <p:cNvPr id="177" name="Google Shape;177;p2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5"/>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5"/>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5"/>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5"/>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5"/>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5"/>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5"/>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5"/>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5"/>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5"/>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5"/>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
        <p:nvSpPr>
          <p:cNvPr id="196" name="Google Shape;196;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197"/>
        <p:cNvGrpSpPr/>
        <p:nvPr/>
      </p:nvGrpSpPr>
      <p:grpSpPr>
        <a:xfrm>
          <a:off x="0" y="0"/>
          <a:ext cx="0" cy="0"/>
          <a:chOff x="0" y="0"/>
          <a:chExt cx="0" cy="0"/>
        </a:xfrm>
      </p:grpSpPr>
      <p:pic>
        <p:nvPicPr>
          <p:cNvPr id="198" name="Google Shape;198;p26" descr="offset_comp_343059.jpg"/>
          <p:cNvPicPr preferRelativeResize="0"/>
          <p:nvPr/>
        </p:nvPicPr>
        <p:blipFill rotWithShape="1">
          <a:blip r:embed="rId2">
            <a:alphaModFix amt="80000"/>
          </a:blip>
          <a:srcRect l="30474" t="11955" r="30474" b="25870"/>
          <a:stretch>
            <a:fillRect/>
          </a:stretch>
        </p:blipFill>
        <p:spPr>
          <a:xfrm rot="-5400000">
            <a:off x="113630" y="-105700"/>
            <a:ext cx="5142300" cy="5364300"/>
          </a:xfrm>
          <a:prstGeom prst="diagStripe">
            <a:avLst>
              <a:gd name="adj" fmla="val 50343"/>
            </a:avLst>
          </a:prstGeom>
          <a:noFill/>
          <a:ln>
            <a:noFill/>
          </a:ln>
        </p:spPr>
      </p:pic>
      <p:sp>
        <p:nvSpPr>
          <p:cNvPr id="199" name="Google Shape;199;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0" name="Google Shape;200;p2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01" name="Google Shape;20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
        <p:nvSpPr>
          <p:cNvPr id="202" name="Google Shape;202;p2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26"/>
          <p:cNvGrpSpPr/>
          <p:nvPr/>
        </p:nvGrpSpPr>
        <p:grpSpPr>
          <a:xfrm>
            <a:off x="0" y="381001"/>
            <a:ext cx="1037850" cy="1016287"/>
            <a:chOff x="0" y="381001"/>
            <a:chExt cx="1037850" cy="1016287"/>
          </a:xfrm>
        </p:grpSpPr>
        <p:sp>
          <p:nvSpPr>
            <p:cNvPr id="207" name="Google Shape;207;p2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209"/>
        <p:cNvGrpSpPr/>
        <p:nvPr/>
      </p:nvGrpSpPr>
      <p:grpSpPr>
        <a:xfrm>
          <a:off x="0" y="0"/>
          <a:ext cx="0" cy="0"/>
          <a:chOff x="0" y="0"/>
          <a:chExt cx="0" cy="0"/>
        </a:xfrm>
      </p:grpSpPr>
      <p:sp>
        <p:nvSpPr>
          <p:cNvPr id="210" name="Google Shape;210;p27"/>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1" name="Google Shape;211;p27"/>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213" name="Google Shape;213;p2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 name="Google Shape;217;p27"/>
          <p:cNvGrpSpPr/>
          <p:nvPr/>
        </p:nvGrpSpPr>
        <p:grpSpPr>
          <a:xfrm>
            <a:off x="0" y="381001"/>
            <a:ext cx="1037850" cy="1016287"/>
            <a:chOff x="0" y="381001"/>
            <a:chExt cx="1037850" cy="1016287"/>
          </a:xfrm>
        </p:grpSpPr>
        <p:sp>
          <p:nvSpPr>
            <p:cNvPr id="218" name="Google Shape;218;p2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2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221" name="Google Shape;221;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222"/>
        <p:cNvGrpSpPr/>
        <p:nvPr/>
      </p:nvGrpSpPr>
      <p:grpSpPr>
        <a:xfrm>
          <a:off x="0" y="0"/>
          <a:ext cx="0" cy="0"/>
          <a:chOff x="0" y="0"/>
          <a:chExt cx="0" cy="0"/>
        </a:xfrm>
      </p:grpSpPr>
      <p:sp>
        <p:nvSpPr>
          <p:cNvPr id="223" name="Google Shape;223;p28"/>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24" name="Google Shape;224;p28"/>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 name="Google Shape;229;p28"/>
          <p:cNvGrpSpPr/>
          <p:nvPr/>
        </p:nvGrpSpPr>
        <p:grpSpPr>
          <a:xfrm>
            <a:off x="0" y="381001"/>
            <a:ext cx="1037850" cy="1016287"/>
            <a:chOff x="0" y="381001"/>
            <a:chExt cx="1037850" cy="1016287"/>
          </a:xfrm>
        </p:grpSpPr>
        <p:sp>
          <p:nvSpPr>
            <p:cNvPr id="230" name="Google Shape;230;p2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28"/>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233" name="Google Shape;233;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
        <p:nvSpPr>
          <p:cNvPr id="234" name="Google Shape;234;p28"/>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1pPr>
            <a:lvl2pPr lvl="1"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2pPr>
            <a:lvl3pPr lvl="2"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3pPr>
            <a:lvl4pPr lvl="3"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4pPr>
            <a:lvl5pPr lvl="4"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5pPr>
            <a:lvl6pPr lvl="5"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6pPr>
            <a:lvl7pPr lvl="6"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7pPr>
            <a:lvl8pPr lvl="7"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8pPr>
            <a:lvl9pPr lvl="8" rt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lt1"/>
              </a:buClr>
              <a:buSzPts val="1300"/>
              <a:buFont typeface="Lato" panose="020F0502020204030203"/>
              <a:buChar char="●"/>
              <a:defRPr sz="1300">
                <a:solidFill>
                  <a:schemeClr val="lt1"/>
                </a:solidFill>
                <a:latin typeface="Lato" panose="020F0502020204030203"/>
                <a:ea typeface="Lato" panose="020F0502020204030203"/>
                <a:cs typeface="Lato" panose="020F0502020204030203"/>
                <a:sym typeface="Lato" panose="020F0502020204030203"/>
              </a:defRPr>
            </a:lvl1pPr>
            <a:lvl2pPr marL="914400" lvl="1"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2pPr>
            <a:lvl3pPr marL="1371600" lvl="2"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3pPr>
            <a:lvl4pPr marL="1828800" lvl="3"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4pPr>
            <a:lvl5pPr marL="2286000" lvl="4"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5pPr>
            <a:lvl6pPr marL="2743200" lvl="5"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6pPr>
            <a:lvl7pPr marL="3200400" lvl="6"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7pPr>
            <a:lvl8pPr marL="3657600" lvl="7" indent="-298450" rtl="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8pPr>
            <a:lvl9pPr marL="4114800" lvl="8" indent="-298450" rtl="0">
              <a:lnSpc>
                <a:spcPct val="115000"/>
              </a:lnSpc>
              <a:spcBef>
                <a:spcPts val="1600"/>
              </a:spcBef>
              <a:spcAft>
                <a:spcPts val="160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panose="020F0502020204030203"/>
                <a:ea typeface="Lato" panose="020F0502020204030203"/>
                <a:cs typeface="Lato" panose="020F0502020204030203"/>
                <a:sym typeface="Lato" panose="020F0502020204030203"/>
              </a:defRPr>
            </a:lvl1pPr>
            <a:lvl2pPr lvl="1" algn="r" rtl="0">
              <a:buNone/>
              <a:defRPr sz="1000">
                <a:solidFill>
                  <a:schemeClr val="lt1"/>
                </a:solidFill>
                <a:latin typeface="Lato" panose="020F0502020204030203"/>
                <a:ea typeface="Lato" panose="020F0502020204030203"/>
                <a:cs typeface="Lato" panose="020F0502020204030203"/>
                <a:sym typeface="Lato" panose="020F0502020204030203"/>
              </a:defRPr>
            </a:lvl2pPr>
            <a:lvl3pPr lvl="2" algn="r" rtl="0">
              <a:buNone/>
              <a:defRPr sz="1000">
                <a:solidFill>
                  <a:schemeClr val="lt1"/>
                </a:solidFill>
                <a:latin typeface="Lato" panose="020F0502020204030203"/>
                <a:ea typeface="Lato" panose="020F0502020204030203"/>
                <a:cs typeface="Lato" panose="020F0502020204030203"/>
                <a:sym typeface="Lato" panose="020F0502020204030203"/>
              </a:defRPr>
            </a:lvl3pPr>
            <a:lvl4pPr lvl="3" algn="r" rtl="0">
              <a:buNone/>
              <a:defRPr sz="1000">
                <a:solidFill>
                  <a:schemeClr val="lt1"/>
                </a:solidFill>
                <a:latin typeface="Lato" panose="020F0502020204030203"/>
                <a:ea typeface="Lato" panose="020F0502020204030203"/>
                <a:cs typeface="Lato" panose="020F0502020204030203"/>
                <a:sym typeface="Lato" panose="020F0502020204030203"/>
              </a:defRPr>
            </a:lvl4pPr>
            <a:lvl5pPr lvl="4" algn="r" rtl="0">
              <a:buNone/>
              <a:defRPr sz="1000">
                <a:solidFill>
                  <a:schemeClr val="lt1"/>
                </a:solidFill>
                <a:latin typeface="Lato" panose="020F0502020204030203"/>
                <a:ea typeface="Lato" panose="020F0502020204030203"/>
                <a:cs typeface="Lato" panose="020F0502020204030203"/>
                <a:sym typeface="Lato" panose="020F0502020204030203"/>
              </a:defRPr>
            </a:lvl5pPr>
            <a:lvl6pPr lvl="5" algn="r" rtl="0">
              <a:buNone/>
              <a:defRPr sz="1000">
                <a:solidFill>
                  <a:schemeClr val="lt1"/>
                </a:solidFill>
                <a:latin typeface="Lato" panose="020F0502020204030203"/>
                <a:ea typeface="Lato" panose="020F0502020204030203"/>
                <a:cs typeface="Lato" panose="020F0502020204030203"/>
                <a:sym typeface="Lato" panose="020F0502020204030203"/>
              </a:defRPr>
            </a:lvl6pPr>
            <a:lvl7pPr lvl="6" algn="r" rtl="0">
              <a:buNone/>
              <a:defRPr sz="1000">
                <a:solidFill>
                  <a:schemeClr val="lt1"/>
                </a:solidFill>
                <a:latin typeface="Lato" panose="020F0502020204030203"/>
                <a:ea typeface="Lato" panose="020F0502020204030203"/>
                <a:cs typeface="Lato" panose="020F0502020204030203"/>
                <a:sym typeface="Lato" panose="020F0502020204030203"/>
              </a:defRPr>
            </a:lvl7pPr>
            <a:lvl8pPr lvl="7" algn="r" rtl="0">
              <a:buNone/>
              <a:defRPr sz="1000">
                <a:solidFill>
                  <a:schemeClr val="lt1"/>
                </a:solidFill>
                <a:latin typeface="Lato" panose="020F0502020204030203"/>
                <a:ea typeface="Lato" panose="020F0502020204030203"/>
                <a:cs typeface="Lato" panose="020F0502020204030203"/>
                <a:sym typeface="Lato" panose="020F0502020204030203"/>
              </a:defRPr>
            </a:lvl8pPr>
            <a:lvl9pPr lvl="8" algn="r" rtl="0">
              <a:buNone/>
              <a:defRPr sz="1000">
                <a:solidFill>
                  <a:schemeClr val="l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hyperlink" Target="https://medium.com/analytics-vidhya/cnn-lstm-architecture-and-image-captioning-2351fc18e8d7#:~:text=They%20have%20proven%20so%20effective,work%20with%20sequence%20prediction%20problems" TargetMode="Externa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hyperlink" Target="https://www.youtube.com/watch?v=y2BaTt1fxJU" TargetMode="Externa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towardsdatascience.com/image-captioning-in-deep-learning-9cd23fb4d8d2" TargetMode="Externa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image" Target="../media/image16.jpg"/><Relationship Id="rId5" Type="http://schemas.openxmlformats.org/officeDocument/2006/relationships/image" Target="../media/image15.png"/><Relationship Id="rId4" Type="http://schemas.openxmlformats.org/officeDocument/2006/relationships/image" Target="../media/image14.jpeg"/></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arxiv.org/pdf/1502.03044.pdf" TargetMode="External"/><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9"/>
          <p:cNvSpPr txBox="1">
            <a:spLocks noGrp="1"/>
          </p:cNvSpPr>
          <p:nvPr>
            <p:ph type="ctrTitle"/>
          </p:nvPr>
        </p:nvSpPr>
        <p:spPr>
          <a:xfrm>
            <a:off x="3325200" y="1239898"/>
            <a:ext cx="5566200" cy="23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Image Captioning</a:t>
            </a:r>
          </a:p>
          <a:p>
            <a:pPr marL="0" lvl="0" indent="0" algn="l" rtl="0">
              <a:spcBef>
                <a:spcPts val="0"/>
              </a:spcBef>
              <a:spcAft>
                <a:spcPts val="0"/>
              </a:spcAft>
              <a:buNone/>
            </a:pPr>
            <a:r>
              <a:rPr lang="en-GB" dirty="0"/>
              <a:t>Using Deep learning</a:t>
            </a:r>
          </a:p>
          <a:p>
            <a:pPr marL="0" lvl="0" indent="0" algn="l" rtl="0">
              <a:spcBef>
                <a:spcPts val="0"/>
              </a:spcBef>
              <a:spcAft>
                <a:spcPts val="0"/>
              </a:spcAft>
              <a:buNone/>
            </a:pPr>
            <a:r>
              <a:rPr lang="en-GB" dirty="0"/>
              <a:t>For Visually Impaired</a:t>
            </a:r>
          </a:p>
        </p:txBody>
      </p:sp>
      <p:sp>
        <p:nvSpPr>
          <p:cNvPr id="240" name="Google Shape;240;p29"/>
          <p:cNvSpPr txBox="1"/>
          <p:nvPr/>
        </p:nvSpPr>
        <p:spPr>
          <a:xfrm>
            <a:off x="5243175" y="3538650"/>
            <a:ext cx="3648300" cy="6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000">
                <a:solidFill>
                  <a:srgbClr val="FFFFFF"/>
                </a:solidFill>
                <a:latin typeface="Proxima Nova" panose="02000506030000020004"/>
                <a:ea typeface="Proxima Nova" panose="02000506030000020004"/>
                <a:cs typeface="Proxima Nova" panose="02000506030000020004"/>
                <a:sym typeface="Proxima Nova" panose="02000506030000020004"/>
              </a:rPr>
              <a:t>Senior Design Project</a:t>
            </a:r>
            <a:br>
              <a:rPr lang="en-GB" sz="2000">
                <a:solidFill>
                  <a:srgbClr val="FFFFFF"/>
                </a:solidFill>
                <a:latin typeface="Proxima Nova" panose="02000506030000020004"/>
                <a:ea typeface="Proxima Nova" panose="02000506030000020004"/>
                <a:cs typeface="Proxima Nova" panose="02000506030000020004"/>
                <a:sym typeface="Proxima Nova" panose="02000506030000020004"/>
              </a:rPr>
            </a:br>
            <a:r>
              <a:rPr lang="en-GB" sz="2000">
                <a:solidFill>
                  <a:srgbClr val="FFFFFF"/>
                </a:solidFill>
                <a:latin typeface="Proxima Nova" panose="02000506030000020004"/>
                <a:ea typeface="Proxima Nova" panose="02000506030000020004"/>
                <a:cs typeface="Proxima Nova" panose="02000506030000020004"/>
                <a:sym typeface="Proxima Nova" panose="02000506030000020004"/>
              </a:rPr>
              <a:t>Team -</a:t>
            </a:r>
            <a:r>
              <a:rPr lang="en-US" altLang="en-GB" sz="2000">
                <a:solidFill>
                  <a:srgbClr val="FFFFFF"/>
                </a:solidFill>
                <a:latin typeface="Proxima Nova" panose="02000506030000020004"/>
                <a:ea typeface="Proxima Nova" panose="02000506030000020004"/>
                <a:cs typeface="Proxima Nova" panose="02000506030000020004"/>
                <a:sym typeface="Proxima Nova" panose="02000506030000020004"/>
              </a:rPr>
              <a:t> D</a:t>
            </a:r>
            <a:r>
              <a:rPr lang="en-GB" sz="2000">
                <a:solidFill>
                  <a:srgbClr val="FFFFFF"/>
                </a:solidFill>
                <a:latin typeface="Proxima Nova" panose="02000506030000020004"/>
                <a:ea typeface="Proxima Nova" panose="02000506030000020004"/>
                <a:cs typeface="Proxima Nova" panose="02000506030000020004"/>
                <a:sym typeface="Proxima Nova" panose="02000506030000020004"/>
              </a:rPr>
              <a:t> </a:t>
            </a:r>
            <a:r>
              <a:rPr lang="en-US" altLang="en-GB" sz="2000">
                <a:solidFill>
                  <a:srgbClr val="FFFFFF"/>
                </a:solidFill>
                <a:latin typeface="Proxima Nova" panose="02000506030000020004"/>
                <a:ea typeface="Proxima Nova" panose="02000506030000020004"/>
                <a:cs typeface="Proxima Nova" panose="02000506030000020004"/>
                <a:sym typeface="Proxima Nova" panose="02000506030000020004"/>
              </a:rPr>
              <a:t>24</a:t>
            </a:r>
          </a:p>
        </p:txBody>
      </p:sp>
      <p:sp>
        <p:nvSpPr>
          <p:cNvPr id="241" name="Google Shape;241;p29"/>
          <p:cNvSpPr txBox="1"/>
          <p:nvPr/>
        </p:nvSpPr>
        <p:spPr>
          <a:xfrm>
            <a:off x="5243175" y="4395375"/>
            <a:ext cx="5547900" cy="64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Lato" panose="020F0502020204030203"/>
                <a:ea typeface="Lato" panose="020F0502020204030203"/>
                <a:cs typeface="Lato" panose="020F0502020204030203"/>
                <a:sym typeface="Lato" panose="020F0502020204030203"/>
              </a:rPr>
              <a:t>Guide: Dr. </a:t>
            </a:r>
            <a:r>
              <a:rPr lang="en-US" altLang="en-GB">
                <a:solidFill>
                  <a:srgbClr val="FFFFFF"/>
                </a:solidFill>
                <a:latin typeface="Lato" panose="020F0502020204030203"/>
                <a:ea typeface="Lato" panose="020F0502020204030203"/>
                <a:cs typeface="Lato" panose="020F0502020204030203"/>
                <a:sym typeface="Lato" panose="020F0502020204030203"/>
              </a:rPr>
              <a:t>S.G. Totad</a:t>
            </a:r>
          </a:p>
        </p:txBody>
      </p:sp>
      <p:sp>
        <p:nvSpPr>
          <p:cNvPr id="242" name="Google Shape;242;p29"/>
          <p:cNvSpPr txBox="1"/>
          <p:nvPr/>
        </p:nvSpPr>
        <p:spPr>
          <a:xfrm>
            <a:off x="371261" y="3282604"/>
            <a:ext cx="3825086" cy="169274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solidFill>
                  <a:srgbClr val="FFFFFF"/>
                </a:solidFill>
                <a:latin typeface="Lato" panose="020F0502020204030203"/>
                <a:ea typeface="Lato" panose="020F0502020204030203"/>
                <a:cs typeface="Lato" panose="020F0502020204030203"/>
                <a:sym typeface="Lato" panose="020F0502020204030203"/>
              </a:rPr>
              <a:t>Team members:</a:t>
            </a:r>
            <a:endParaRPr dirty="0">
              <a:solidFill>
                <a:srgbClr val="FFFFFF"/>
              </a:solidFill>
              <a:latin typeface="Lato" panose="020F0502020204030203"/>
              <a:ea typeface="Lato" panose="020F0502020204030203"/>
              <a:cs typeface="Lato" panose="020F0502020204030203"/>
              <a:sym typeface="Lato" panose="020F0502020204030203"/>
            </a:endParaRPr>
          </a:p>
          <a:p>
            <a:pPr marL="0" lvl="0" indent="0" algn="l" rtl="0">
              <a:spcBef>
                <a:spcPts val="0"/>
              </a:spcBef>
              <a:spcAft>
                <a:spcPts val="0"/>
              </a:spcAft>
              <a:buNone/>
            </a:pPr>
            <a:endParaRPr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endParaRPr>
          </a:p>
          <a:p>
            <a:pPr marL="0" lvl="0" indent="0" rtl="0">
              <a:spcBef>
                <a:spcPts val="0"/>
              </a:spcBef>
              <a:spcAft>
                <a:spcPts val="0"/>
              </a:spcAft>
              <a:buNone/>
            </a:pP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Rohit Kumar   </a:t>
            </a:r>
            <a:r>
              <a:rPr 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   |   </a:t>
            </a: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01FE18BCS178</a:t>
            </a:r>
            <a:endParaRPr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endParaRPr>
          </a:p>
          <a:p>
            <a:pPr marL="0" lvl="0" indent="0" rtl="0">
              <a:spcBef>
                <a:spcPts val="0"/>
              </a:spcBef>
              <a:spcAft>
                <a:spcPts val="0"/>
              </a:spcAft>
              <a:buNone/>
            </a:pP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Aditya </a:t>
            </a:r>
            <a:r>
              <a:rPr lang="en-US" altLang="en-GB" dirty="0" err="1">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Mutagi</a:t>
            </a:r>
            <a:r>
              <a:rPr 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   |   </a:t>
            </a: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01FE18BCS019</a:t>
            </a:r>
            <a:endParaRPr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endParaRPr>
          </a:p>
          <a:p>
            <a:pPr marL="0" lvl="0" indent="0" rtl="0">
              <a:spcBef>
                <a:spcPts val="0"/>
              </a:spcBef>
              <a:spcAft>
                <a:spcPts val="0"/>
              </a:spcAft>
              <a:buNone/>
            </a:pP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Shashidhar M </a:t>
            </a:r>
            <a:r>
              <a:rPr 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   |    01</a:t>
            </a: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FE18BCS199</a:t>
            </a:r>
            <a:endParaRPr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endParaRPr>
          </a:p>
          <a:p>
            <a:pPr marL="0" lvl="0" indent="0" rtl="0">
              <a:spcBef>
                <a:spcPts val="0"/>
              </a:spcBef>
              <a:spcAft>
                <a:spcPts val="0"/>
              </a:spcAft>
              <a:buNone/>
            </a:pP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Akash D H      </a:t>
            </a:r>
            <a:r>
              <a:rPr 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   |   01</a:t>
            </a:r>
            <a:r>
              <a:rPr lang="en-US" altLang="en-GB"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FE18BCS021</a:t>
            </a:r>
          </a:p>
          <a:p>
            <a:pPr marL="0" lvl="0" indent="0" rtl="0">
              <a:spcBef>
                <a:spcPts val="0"/>
              </a:spcBef>
              <a:spcAft>
                <a:spcPts val="0"/>
              </a:spcAft>
              <a:buNone/>
            </a:pPr>
            <a:r>
              <a:rPr lang="en-US" dirty="0">
                <a:solidFill>
                  <a:srgbClr val="FFFFFF"/>
                </a:solidFill>
                <a:latin typeface="Times New Roman" panose="02020603050405020304" pitchFamily="18" charset="0"/>
                <a:ea typeface="Lato" panose="020F0502020204030203"/>
                <a:cs typeface="Times New Roman" panose="02020603050405020304" pitchFamily="18" charset="0"/>
                <a:sym typeface="Lato" panose="020F0502020204030203"/>
              </a:rPr>
              <a:t>Raghavendra B  |   01FE18BSC163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3932E-083E-49CC-A279-DB0D315A8187}"/>
              </a:ext>
            </a:extLst>
          </p:cNvPr>
          <p:cNvSpPr>
            <a:spLocks noGrp="1"/>
          </p:cNvSpPr>
          <p:nvPr>
            <p:ph type="title"/>
          </p:nvPr>
        </p:nvSpPr>
        <p:spPr/>
        <p:txBody>
          <a:bodyPr/>
          <a:lstStyle/>
          <a:p>
            <a:r>
              <a:rPr lang="en-US" dirty="0"/>
              <a:t>Previous Implementations</a:t>
            </a:r>
            <a:endParaRPr lang="en-IN" dirty="0"/>
          </a:p>
        </p:txBody>
      </p:sp>
      <p:sp>
        <p:nvSpPr>
          <p:cNvPr id="3" name="Text Placeholder 2">
            <a:extLst>
              <a:ext uri="{FF2B5EF4-FFF2-40B4-BE49-F238E27FC236}">
                <a16:creationId xmlns:a16="http://schemas.microsoft.com/office/drawing/2014/main" id="{A31CEADE-0F50-4E52-852C-46EC5FC3475C}"/>
              </a:ext>
            </a:extLst>
          </p:cNvPr>
          <p:cNvSpPr>
            <a:spLocks noGrp="1"/>
          </p:cNvSpPr>
          <p:nvPr>
            <p:ph type="body" idx="1"/>
          </p:nvPr>
        </p:nvSpPr>
        <p:spPr>
          <a:xfrm>
            <a:off x="1297499" y="1567550"/>
            <a:ext cx="7375853" cy="3182200"/>
          </a:xfrm>
        </p:spPr>
        <p:txBody>
          <a:bodyPr/>
          <a:lstStyle/>
          <a:p>
            <a:pPr algn="l"/>
            <a:r>
              <a:rPr lang="en-US" b="0" i="0" dirty="0">
                <a:solidFill>
                  <a:schemeClr val="bg1"/>
                </a:solidFill>
                <a:effectLst/>
                <a:latin typeface="Times New Roman" panose="02020603050405020304" pitchFamily="18" charset="0"/>
                <a:cs typeface="Times New Roman" panose="02020603050405020304" pitchFamily="18" charset="0"/>
              </a:rPr>
              <a:t>CNN-LSTM Architecture and Image Captioning</a:t>
            </a:r>
          </a:p>
          <a:p>
            <a:pPr lvl="1"/>
            <a:r>
              <a:rPr lang="en-US" sz="1300" b="0" i="0" dirty="0">
                <a:solidFill>
                  <a:schemeClr val="bg1"/>
                </a:solidFill>
                <a:effectLst/>
                <a:latin typeface="Times New Roman" panose="02020603050405020304" pitchFamily="18" charset="0"/>
                <a:cs typeface="Times New Roman" panose="02020603050405020304" pitchFamily="18" charset="0"/>
              </a:rPr>
              <a:t>INSIGHTS</a:t>
            </a:r>
          </a:p>
          <a:p>
            <a:pPr algn="l"/>
            <a:r>
              <a:rPr lang="en-US" b="0" i="0" dirty="0">
                <a:solidFill>
                  <a:schemeClr val="bg1"/>
                </a:solidFill>
                <a:effectLst/>
                <a:latin typeface="Times New Roman" panose="02020603050405020304" pitchFamily="18" charset="0"/>
                <a:cs typeface="Times New Roman" panose="02020603050405020304" pitchFamily="18" charset="0"/>
              </a:rPr>
              <a:t>These models have enormous potential and are being increasingly used for many sophisticated tasks such as text classification, video conversion, and so on</a:t>
            </a:r>
          </a:p>
          <a:p>
            <a:pPr algn="l"/>
            <a:r>
              <a:rPr lang="en-US" b="0" i="0" dirty="0">
                <a:solidFill>
                  <a:schemeClr val="bg1"/>
                </a:solidFill>
                <a:effectLst/>
                <a:latin typeface="Times New Roman" panose="02020603050405020304" pitchFamily="18" charset="0"/>
                <a:cs typeface="Times New Roman" panose="02020603050405020304" pitchFamily="18" charset="0"/>
              </a:rPr>
              <a:t>It allows us to use state of the art neural models for NLP tasks such as the transformer for sequential image and video data.</a:t>
            </a:r>
            <a:r>
              <a:rPr lang="en-US" sz="1200" b="0" i="0" dirty="0">
                <a:solidFill>
                  <a:schemeClr val="bg1"/>
                </a:solidFill>
                <a:effectLst/>
                <a:latin typeface="Times New Roman" panose="02020603050405020304" pitchFamily="18" charset="0"/>
                <a:cs typeface="Times New Roman" panose="02020603050405020304" pitchFamily="18" charset="0"/>
              </a:rPr>
              <a:t>	</a:t>
            </a:r>
            <a:endParaRPr lang="en-US" dirty="0">
              <a:solidFill>
                <a:schemeClr val="bg1"/>
              </a:solidFill>
              <a:latin typeface="Times New Roman" panose="02020603050405020304" pitchFamily="18" charset="0"/>
              <a:cs typeface="Times New Roman" panose="02020603050405020304" pitchFamily="18" charset="0"/>
            </a:endParaRPr>
          </a:p>
          <a:p>
            <a:pPr algn="l"/>
            <a:r>
              <a:rPr lang="en-US" b="0" i="0" dirty="0">
                <a:solidFill>
                  <a:schemeClr val="bg1"/>
                </a:solidFill>
                <a:effectLst/>
                <a:latin typeface="Times New Roman" panose="02020603050405020304" pitchFamily="18" charset="0"/>
                <a:cs typeface="Times New Roman" panose="02020603050405020304" pitchFamily="18" charset="0"/>
              </a:rPr>
              <a:t>		</a:t>
            </a:r>
          </a:p>
          <a:p>
            <a:pPr algn="l"/>
            <a:endParaRPr lang="en-US"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r>
              <a:rPr lang="en-US" b="0" i="0" dirty="0">
                <a:solidFill>
                  <a:schemeClr val="bg1"/>
                </a:solidFill>
                <a:effectLst/>
                <a:latin typeface="Times New Roman" panose="02020603050405020304" pitchFamily="18" charset="0"/>
                <a:cs typeface="Times New Roman" panose="02020603050405020304" pitchFamily="18" charset="0"/>
                <a:hlinkClick r:id="rId2"/>
              </a:rPr>
              <a:t>https://medium.com/analytics-vidhya/cnn-lstm-architecture-and-image-captioning-2351fc18e8d7#:~:text=They%20have%20proven%20so%20effective,work%20with%20sequence%20prediction%20problems</a:t>
            </a:r>
            <a:r>
              <a:rPr lang="en-US" b="0" i="0" dirty="0">
                <a:solidFill>
                  <a:schemeClr val="bg1"/>
                </a:solidFill>
                <a:effectLst/>
                <a:latin typeface="Times New Roman" panose="02020603050405020304" pitchFamily="18" charset="0"/>
                <a:cs typeface="Times New Roman" panose="02020603050405020304" pitchFamily="18" charset="0"/>
              </a:rPr>
              <a:t>.</a:t>
            </a: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8050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3932E-083E-49CC-A279-DB0D315A8187}"/>
              </a:ext>
            </a:extLst>
          </p:cNvPr>
          <p:cNvSpPr>
            <a:spLocks noGrp="1"/>
          </p:cNvSpPr>
          <p:nvPr>
            <p:ph type="title"/>
          </p:nvPr>
        </p:nvSpPr>
        <p:spPr/>
        <p:txBody>
          <a:bodyPr/>
          <a:lstStyle/>
          <a:p>
            <a:r>
              <a:rPr lang="en-US" dirty="0"/>
              <a:t>Previous Implementations</a:t>
            </a:r>
            <a:endParaRPr lang="en-IN" dirty="0"/>
          </a:p>
        </p:txBody>
      </p:sp>
      <p:sp>
        <p:nvSpPr>
          <p:cNvPr id="3" name="Text Placeholder 2">
            <a:extLst>
              <a:ext uri="{FF2B5EF4-FFF2-40B4-BE49-F238E27FC236}">
                <a16:creationId xmlns:a16="http://schemas.microsoft.com/office/drawing/2014/main" id="{A31CEADE-0F50-4E52-852C-46EC5FC3475C}"/>
              </a:ext>
            </a:extLst>
          </p:cNvPr>
          <p:cNvSpPr>
            <a:spLocks noGrp="1"/>
          </p:cNvSpPr>
          <p:nvPr>
            <p:ph type="body" idx="1"/>
          </p:nvPr>
        </p:nvSpPr>
        <p:spPr/>
        <p:txBody>
          <a:bodyPr/>
          <a:lstStyle/>
          <a:p>
            <a:r>
              <a:rPr lang="en-US" u="sng" dirty="0" err="1">
                <a:latin typeface="Times New Roman" panose="02020603050405020304" pitchFamily="18" charset="0"/>
                <a:cs typeface="Times New Roman" panose="02020603050405020304" pitchFamily="18" charset="0"/>
              </a:rPr>
              <a:t>Pytorch</a:t>
            </a:r>
            <a:r>
              <a:rPr lang="en-US" u="sng" dirty="0">
                <a:latin typeface="Times New Roman" panose="02020603050405020304" pitchFamily="18" charset="0"/>
                <a:cs typeface="Times New Roman" panose="02020603050405020304" pitchFamily="18" charset="0"/>
              </a:rPr>
              <a:t> Image Captioning</a:t>
            </a:r>
          </a:p>
          <a:p>
            <a:r>
              <a:rPr lang="en-US" b="0" i="0" dirty="0">
                <a:solidFill>
                  <a:schemeClr val="bg1"/>
                </a:solidFill>
                <a:effectLst/>
                <a:latin typeface="Times New Roman" panose="02020603050405020304" pitchFamily="18" charset="0"/>
                <a:cs typeface="Times New Roman" panose="02020603050405020304" pitchFamily="18" charset="0"/>
              </a:rPr>
              <a:t>In this image captioning system works and implemented from scratch. </a:t>
            </a:r>
          </a:p>
          <a:p>
            <a:r>
              <a:rPr lang="en-US" dirty="0">
                <a:solidFill>
                  <a:schemeClr val="bg1"/>
                </a:solidFill>
                <a:latin typeface="Times New Roman" panose="02020603050405020304" pitchFamily="18" charset="0"/>
                <a:cs typeface="Times New Roman" panose="02020603050405020304" pitchFamily="18" charset="0"/>
              </a:rPr>
              <a:t>C</a:t>
            </a:r>
            <a:r>
              <a:rPr lang="en-US" b="0" i="0" dirty="0">
                <a:solidFill>
                  <a:schemeClr val="bg1"/>
                </a:solidFill>
                <a:effectLst/>
                <a:latin typeface="Times New Roman" panose="02020603050405020304" pitchFamily="18" charset="0"/>
                <a:cs typeface="Times New Roman" panose="02020603050405020304" pitchFamily="18" charset="0"/>
              </a:rPr>
              <a:t>aption dataset Flickr8k is used to train the model. </a:t>
            </a:r>
          </a:p>
          <a:p>
            <a:r>
              <a:rPr lang="en-US" b="0" i="0" u="sng" dirty="0">
                <a:solidFill>
                  <a:schemeClr val="bg1"/>
                </a:solidFill>
                <a:effectLst/>
                <a:latin typeface="Times New Roman" panose="02020603050405020304" pitchFamily="18" charset="0"/>
                <a:cs typeface="Times New Roman" panose="02020603050405020304" pitchFamily="18" charset="0"/>
              </a:rPr>
              <a:t>INSIGHTS: </a:t>
            </a:r>
            <a:r>
              <a:rPr lang="en-US" b="0" i="0" dirty="0">
                <a:solidFill>
                  <a:schemeClr val="bg1"/>
                </a:solidFill>
                <a:effectLst/>
                <a:latin typeface="Times New Roman" panose="02020603050405020304" pitchFamily="18" charset="0"/>
                <a:cs typeface="Times New Roman" panose="02020603050405020304" pitchFamily="18" charset="0"/>
              </a:rPr>
              <a:t>There are multiple ways to improve the model: train a larger model (the one used is relatively small), train for longer and improve the model by adding attention similar to this paper.</a:t>
            </a: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r>
              <a:rPr lang="en-US" b="0" i="0" dirty="0">
                <a:solidFill>
                  <a:schemeClr val="bg1"/>
                </a:solidFill>
                <a:effectLst/>
                <a:latin typeface="Times New Roman" panose="02020603050405020304" pitchFamily="18" charset="0"/>
                <a:cs typeface="Times New Roman" panose="02020603050405020304" pitchFamily="18" charset="0"/>
                <a:hlinkClick r:id="rId2"/>
              </a:rPr>
              <a:t>https://www.youtube.com/watch?v=y2BaTt1fxJU</a:t>
            </a:r>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5513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3932E-083E-49CC-A279-DB0D315A8187}"/>
              </a:ext>
            </a:extLst>
          </p:cNvPr>
          <p:cNvSpPr>
            <a:spLocks noGrp="1"/>
          </p:cNvSpPr>
          <p:nvPr>
            <p:ph type="title"/>
          </p:nvPr>
        </p:nvSpPr>
        <p:spPr/>
        <p:txBody>
          <a:bodyPr/>
          <a:lstStyle/>
          <a:p>
            <a:r>
              <a:rPr lang="en-US" dirty="0"/>
              <a:t>Previous Implementations</a:t>
            </a:r>
            <a:endParaRPr lang="en-IN" dirty="0"/>
          </a:p>
        </p:txBody>
      </p:sp>
      <p:sp>
        <p:nvSpPr>
          <p:cNvPr id="3" name="Text Placeholder 2">
            <a:extLst>
              <a:ext uri="{FF2B5EF4-FFF2-40B4-BE49-F238E27FC236}">
                <a16:creationId xmlns:a16="http://schemas.microsoft.com/office/drawing/2014/main" id="{A31CEADE-0F50-4E52-852C-46EC5FC3475C}"/>
              </a:ext>
            </a:extLst>
          </p:cNvPr>
          <p:cNvSpPr>
            <a:spLocks noGrp="1"/>
          </p:cNvSpPr>
          <p:nvPr>
            <p:ph type="body" idx="1"/>
          </p:nvPr>
        </p:nvSpPr>
        <p:spPr>
          <a:xfrm>
            <a:off x="1297500" y="1567550"/>
            <a:ext cx="7038900" cy="3182200"/>
          </a:xfrm>
        </p:spPr>
        <p:txBody>
          <a:bodyPr/>
          <a:lstStyle/>
          <a:p>
            <a:pPr algn="l"/>
            <a:r>
              <a:rPr lang="en-US" b="1" i="0" dirty="0">
                <a:solidFill>
                  <a:schemeClr val="bg1"/>
                </a:solidFill>
                <a:effectLst/>
                <a:latin typeface="Times New Roman" panose="02020603050405020304" pitchFamily="18" charset="0"/>
                <a:cs typeface="Times New Roman" panose="02020603050405020304" pitchFamily="18" charset="0"/>
              </a:rPr>
              <a:t>Image Captioning in Deep Learning</a:t>
            </a:r>
          </a:p>
          <a:p>
            <a:pPr algn="l"/>
            <a:r>
              <a:rPr lang="en-US" b="0" i="0" dirty="0">
                <a:solidFill>
                  <a:schemeClr val="bg1"/>
                </a:solidFill>
                <a:effectLst/>
                <a:latin typeface="Times New Roman" panose="02020603050405020304" pitchFamily="18" charset="0"/>
                <a:cs typeface="Times New Roman" panose="02020603050405020304" pitchFamily="18" charset="0"/>
              </a:rPr>
              <a:t>They have used an </a:t>
            </a:r>
            <a:r>
              <a:rPr lang="en-US" b="0" i="0" dirty="0" err="1">
                <a:solidFill>
                  <a:schemeClr val="bg1"/>
                </a:solidFill>
                <a:effectLst/>
                <a:latin typeface="Times New Roman" panose="02020603050405020304" pitchFamily="18" charset="0"/>
                <a:cs typeface="Times New Roman" panose="02020603050405020304" pitchFamily="18" charset="0"/>
              </a:rPr>
              <a:t>flickr</a:t>
            </a:r>
            <a:r>
              <a:rPr lang="en-US" b="0" i="0" dirty="0">
                <a:solidFill>
                  <a:schemeClr val="bg1"/>
                </a:solidFill>
                <a:effectLst/>
                <a:latin typeface="Times New Roman" panose="02020603050405020304" pitchFamily="18" charset="0"/>
                <a:cs typeface="Times New Roman" panose="02020603050405020304" pitchFamily="18" charset="0"/>
              </a:rPr>
              <a:t> 30k and coco dataset.</a:t>
            </a:r>
          </a:p>
          <a:p>
            <a:pPr algn="l"/>
            <a:r>
              <a:rPr lang="en-US" dirty="0">
                <a:solidFill>
                  <a:schemeClr val="bg1"/>
                </a:solidFill>
                <a:latin typeface="Times New Roman" panose="02020603050405020304" pitchFamily="18" charset="0"/>
                <a:cs typeface="Times New Roman" panose="02020603050405020304" pitchFamily="18" charset="0"/>
              </a:rPr>
              <a:t>The Encoder used is CNN and RNN is  used as a decoder.</a:t>
            </a: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r>
              <a:rPr lang="en-US" dirty="0">
                <a:solidFill>
                  <a:schemeClr val="bg1"/>
                </a:solidFill>
                <a:latin typeface="Times New Roman" panose="02020603050405020304" pitchFamily="18" charset="0"/>
                <a:cs typeface="Times New Roman" panose="02020603050405020304" pitchFamily="18" charset="0"/>
                <a:hlinkClick r:id="rId2"/>
              </a:rPr>
              <a:t>https://towardsdatascience.com/image-captioning-in-deep-learning-9cd23fb4d8d2</a:t>
            </a:r>
            <a:endParaRPr lang="en-US" dirty="0">
              <a:solidFill>
                <a:schemeClr val="bg1"/>
              </a:solidFill>
              <a:latin typeface="Times New Roman" panose="02020603050405020304" pitchFamily="18" charset="0"/>
              <a:cs typeface="Times New Roman" panose="02020603050405020304" pitchFamily="18" charset="0"/>
            </a:endParaRPr>
          </a:p>
          <a:p>
            <a:pPr algn="l"/>
            <a:endParaRPr lang="en-US" dirty="0">
              <a:solidFill>
                <a:schemeClr val="bg1"/>
              </a:solidFill>
              <a:latin typeface="Times New Roman" panose="02020603050405020304" pitchFamily="18" charset="0"/>
              <a:cs typeface="Times New Roman" panose="02020603050405020304" pitchFamily="18" charset="0"/>
            </a:endParaRPr>
          </a:p>
          <a:p>
            <a:pPr algn="l"/>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3EBC77B-3583-49E2-A809-4F48912934B7}"/>
              </a:ext>
            </a:extLst>
          </p:cNvPr>
          <p:cNvPicPr>
            <a:picLocks noChangeAspect="1"/>
          </p:cNvPicPr>
          <p:nvPr/>
        </p:nvPicPr>
        <p:blipFill>
          <a:blip r:embed="rId3"/>
          <a:stretch>
            <a:fillRect/>
          </a:stretch>
        </p:blipFill>
        <p:spPr>
          <a:xfrm>
            <a:off x="1862417" y="2327006"/>
            <a:ext cx="3020961" cy="2067745"/>
          </a:xfrm>
          <a:prstGeom prst="rect">
            <a:avLst/>
          </a:prstGeom>
        </p:spPr>
      </p:pic>
    </p:spTree>
    <p:extLst>
      <p:ext uri="{BB962C8B-B14F-4D97-AF65-F5344CB8AC3E}">
        <p14:creationId xmlns:p14="http://schemas.microsoft.com/office/powerpoint/2010/main" val="335771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Real Time Implementations</a:t>
            </a:r>
          </a:p>
        </p:txBody>
      </p:sp>
      <p:graphicFrame>
        <p:nvGraphicFramePr>
          <p:cNvPr id="4" name="Diagram 3">
            <a:extLst>
              <a:ext uri="{FF2B5EF4-FFF2-40B4-BE49-F238E27FC236}">
                <a16:creationId xmlns:a16="http://schemas.microsoft.com/office/drawing/2014/main" id="{1E979E68-611E-4D63-9A42-0335CFA3C482}"/>
              </a:ext>
            </a:extLst>
          </p:cNvPr>
          <p:cNvGraphicFramePr/>
          <p:nvPr>
            <p:extLst>
              <p:ext uri="{D42A27DB-BD31-4B8C-83A1-F6EECF244321}">
                <p14:modId xmlns:p14="http://schemas.microsoft.com/office/powerpoint/2010/main" val="2509887908"/>
              </p:ext>
            </p:extLst>
          </p:nvPr>
        </p:nvGraphicFramePr>
        <p:xfrm>
          <a:off x="1" y="1307850"/>
          <a:ext cx="9144000" cy="38356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en-GB" dirty="0"/>
              <a:t>Problem Formulation</a:t>
            </a:r>
            <a:endParaRPr lang="en-US" altLang="en-GB" dirty="0"/>
          </a:p>
        </p:txBody>
      </p:sp>
      <p:graphicFrame>
        <p:nvGraphicFramePr>
          <p:cNvPr id="2" name="Diagram 1">
            <a:extLst>
              <a:ext uri="{FF2B5EF4-FFF2-40B4-BE49-F238E27FC236}">
                <a16:creationId xmlns:a16="http://schemas.microsoft.com/office/drawing/2014/main" id="{4C5B4D2C-C217-4D0D-B4F3-D7F5F271662F}"/>
              </a:ext>
            </a:extLst>
          </p:cNvPr>
          <p:cNvGraphicFramePr/>
          <p:nvPr>
            <p:extLst>
              <p:ext uri="{D42A27DB-BD31-4B8C-83A1-F6EECF244321}">
                <p14:modId xmlns:p14="http://schemas.microsoft.com/office/powerpoint/2010/main" val="1491631821"/>
              </p:ext>
            </p:extLst>
          </p:nvPr>
        </p:nvGraphicFramePr>
        <p:xfrm>
          <a:off x="50093" y="1007090"/>
          <a:ext cx="8980493" cy="37426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5572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0"/>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Problem Analysis</a:t>
            </a:r>
          </a:p>
        </p:txBody>
      </p:sp>
    </p:spTree>
    <p:extLst>
      <p:ext uri="{BB962C8B-B14F-4D97-AF65-F5344CB8AC3E}">
        <p14:creationId xmlns:p14="http://schemas.microsoft.com/office/powerpoint/2010/main" val="591801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Architecture Diagram</a:t>
            </a:r>
            <a:endParaRPr lang="en-IN" dirty="0"/>
          </a:p>
        </p:txBody>
      </p:sp>
      <p:pic>
        <p:nvPicPr>
          <p:cNvPr id="4" name="Picture 3">
            <a:extLst>
              <a:ext uri="{FF2B5EF4-FFF2-40B4-BE49-F238E27FC236}">
                <a16:creationId xmlns:a16="http://schemas.microsoft.com/office/drawing/2014/main" id="{A1976879-8E38-4EAF-BA03-C2AD7A5251FC}"/>
              </a:ext>
            </a:extLst>
          </p:cNvPr>
          <p:cNvPicPr>
            <a:picLocks noChangeAspect="1"/>
          </p:cNvPicPr>
          <p:nvPr/>
        </p:nvPicPr>
        <p:blipFill>
          <a:blip r:embed="rId2"/>
          <a:stretch>
            <a:fillRect/>
          </a:stretch>
        </p:blipFill>
        <p:spPr>
          <a:xfrm>
            <a:off x="1400408" y="1148797"/>
            <a:ext cx="6173061" cy="3600953"/>
          </a:xfrm>
          <a:prstGeom prst="rect">
            <a:avLst/>
          </a:prstGeom>
        </p:spPr>
      </p:pic>
    </p:spTree>
    <p:extLst>
      <p:ext uri="{BB962C8B-B14F-4D97-AF65-F5344CB8AC3E}">
        <p14:creationId xmlns:p14="http://schemas.microsoft.com/office/powerpoint/2010/main" val="3233022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Architecture Diagram</a:t>
            </a:r>
            <a:endParaRPr lang="en-IN" dirty="0"/>
          </a:p>
        </p:txBody>
      </p:sp>
      <p:sp>
        <p:nvSpPr>
          <p:cNvPr id="6" name="TextBox 5">
            <a:extLst>
              <a:ext uri="{FF2B5EF4-FFF2-40B4-BE49-F238E27FC236}">
                <a16:creationId xmlns:a16="http://schemas.microsoft.com/office/drawing/2014/main" id="{E1A0E0F5-5296-4513-9D3B-929456F7BC4E}"/>
              </a:ext>
            </a:extLst>
          </p:cNvPr>
          <p:cNvSpPr txBox="1"/>
          <p:nvPr/>
        </p:nvSpPr>
        <p:spPr>
          <a:xfrm flipH="1">
            <a:off x="1385420" y="1368056"/>
            <a:ext cx="4526282" cy="307777"/>
          </a:xfrm>
          <a:prstGeom prst="rect">
            <a:avLst/>
          </a:prstGeom>
          <a:noFill/>
        </p:spPr>
        <p:txBody>
          <a:bodyPr wrap="square" rtlCol="0">
            <a:spAutoFit/>
          </a:bodyPr>
          <a:lstStyle/>
          <a:p>
            <a:r>
              <a:rPr lang="en-US" dirty="0">
                <a:solidFill>
                  <a:schemeClr val="bg1"/>
                </a:solidFill>
              </a:rPr>
              <a:t>1.Image Feature Encoder</a:t>
            </a:r>
            <a:endParaRPr lang="en-IN" dirty="0">
              <a:solidFill>
                <a:schemeClr val="bg1"/>
              </a:solidFill>
            </a:endParaRPr>
          </a:p>
        </p:txBody>
      </p:sp>
      <p:pic>
        <p:nvPicPr>
          <p:cNvPr id="8" name="Picture 7">
            <a:extLst>
              <a:ext uri="{FF2B5EF4-FFF2-40B4-BE49-F238E27FC236}">
                <a16:creationId xmlns:a16="http://schemas.microsoft.com/office/drawing/2014/main" id="{E19C714E-20B0-4DB0-BC86-287BDB965538}"/>
              </a:ext>
            </a:extLst>
          </p:cNvPr>
          <p:cNvPicPr>
            <a:picLocks noChangeAspect="1"/>
          </p:cNvPicPr>
          <p:nvPr/>
        </p:nvPicPr>
        <p:blipFill>
          <a:blip r:embed="rId2"/>
          <a:stretch>
            <a:fillRect/>
          </a:stretch>
        </p:blipFill>
        <p:spPr>
          <a:xfrm>
            <a:off x="1497307" y="1827360"/>
            <a:ext cx="5667375" cy="1857375"/>
          </a:xfrm>
          <a:prstGeom prst="rect">
            <a:avLst/>
          </a:prstGeom>
        </p:spPr>
      </p:pic>
    </p:spTree>
    <p:extLst>
      <p:ext uri="{BB962C8B-B14F-4D97-AF65-F5344CB8AC3E}">
        <p14:creationId xmlns:p14="http://schemas.microsoft.com/office/powerpoint/2010/main" val="1553233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Architecture Diagram</a:t>
            </a:r>
            <a:endParaRPr lang="en-IN" dirty="0"/>
          </a:p>
        </p:txBody>
      </p:sp>
      <p:sp>
        <p:nvSpPr>
          <p:cNvPr id="6" name="TextBox 5">
            <a:extLst>
              <a:ext uri="{FF2B5EF4-FFF2-40B4-BE49-F238E27FC236}">
                <a16:creationId xmlns:a16="http://schemas.microsoft.com/office/drawing/2014/main" id="{E1A0E0F5-5296-4513-9D3B-929456F7BC4E}"/>
              </a:ext>
            </a:extLst>
          </p:cNvPr>
          <p:cNvSpPr txBox="1"/>
          <p:nvPr/>
        </p:nvSpPr>
        <p:spPr>
          <a:xfrm flipH="1">
            <a:off x="1297500" y="1453116"/>
            <a:ext cx="4526282" cy="307777"/>
          </a:xfrm>
          <a:prstGeom prst="rect">
            <a:avLst/>
          </a:prstGeom>
          <a:noFill/>
        </p:spPr>
        <p:txBody>
          <a:bodyPr wrap="square" rtlCol="0">
            <a:spAutoFit/>
          </a:bodyPr>
          <a:lstStyle/>
          <a:p>
            <a:r>
              <a:rPr lang="en-US" dirty="0">
                <a:solidFill>
                  <a:schemeClr val="bg1"/>
                </a:solidFill>
              </a:rPr>
              <a:t>2.Sequence Decoder</a:t>
            </a:r>
            <a:endParaRPr lang="en-IN" dirty="0">
              <a:solidFill>
                <a:schemeClr val="bg1"/>
              </a:solidFill>
            </a:endParaRPr>
          </a:p>
        </p:txBody>
      </p:sp>
      <p:pic>
        <p:nvPicPr>
          <p:cNvPr id="4" name="Picture 3">
            <a:extLst>
              <a:ext uri="{FF2B5EF4-FFF2-40B4-BE49-F238E27FC236}">
                <a16:creationId xmlns:a16="http://schemas.microsoft.com/office/drawing/2014/main" id="{DF5B0D1E-2A2F-4D81-8487-D892FB5545FF}"/>
              </a:ext>
            </a:extLst>
          </p:cNvPr>
          <p:cNvPicPr>
            <a:picLocks noChangeAspect="1"/>
          </p:cNvPicPr>
          <p:nvPr/>
        </p:nvPicPr>
        <p:blipFill>
          <a:blip r:embed="rId2"/>
          <a:stretch>
            <a:fillRect/>
          </a:stretch>
        </p:blipFill>
        <p:spPr>
          <a:xfrm>
            <a:off x="1484792" y="1854150"/>
            <a:ext cx="3349478" cy="2404850"/>
          </a:xfrm>
          <a:prstGeom prst="rect">
            <a:avLst/>
          </a:prstGeom>
        </p:spPr>
      </p:pic>
    </p:spTree>
    <p:extLst>
      <p:ext uri="{BB962C8B-B14F-4D97-AF65-F5344CB8AC3E}">
        <p14:creationId xmlns:p14="http://schemas.microsoft.com/office/powerpoint/2010/main" val="34431518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Architecture Diagram</a:t>
            </a:r>
            <a:endParaRPr lang="en-IN" dirty="0"/>
          </a:p>
        </p:txBody>
      </p:sp>
      <p:sp>
        <p:nvSpPr>
          <p:cNvPr id="6" name="TextBox 5">
            <a:extLst>
              <a:ext uri="{FF2B5EF4-FFF2-40B4-BE49-F238E27FC236}">
                <a16:creationId xmlns:a16="http://schemas.microsoft.com/office/drawing/2014/main" id="{E1A0E0F5-5296-4513-9D3B-929456F7BC4E}"/>
              </a:ext>
            </a:extLst>
          </p:cNvPr>
          <p:cNvSpPr txBox="1"/>
          <p:nvPr/>
        </p:nvSpPr>
        <p:spPr>
          <a:xfrm flipH="1">
            <a:off x="1385420" y="1368056"/>
            <a:ext cx="4526282" cy="307777"/>
          </a:xfrm>
          <a:prstGeom prst="rect">
            <a:avLst/>
          </a:prstGeom>
          <a:noFill/>
        </p:spPr>
        <p:txBody>
          <a:bodyPr wrap="square" rtlCol="0">
            <a:spAutoFit/>
          </a:bodyPr>
          <a:lstStyle/>
          <a:p>
            <a:r>
              <a:rPr lang="en-US" dirty="0">
                <a:solidFill>
                  <a:schemeClr val="bg1"/>
                </a:solidFill>
              </a:rPr>
              <a:t>3. Sentence Generator</a:t>
            </a:r>
            <a:endParaRPr lang="en-IN" dirty="0">
              <a:solidFill>
                <a:schemeClr val="bg1"/>
              </a:solidFill>
            </a:endParaRPr>
          </a:p>
        </p:txBody>
      </p:sp>
      <p:pic>
        <p:nvPicPr>
          <p:cNvPr id="4" name="Picture 3">
            <a:extLst>
              <a:ext uri="{FF2B5EF4-FFF2-40B4-BE49-F238E27FC236}">
                <a16:creationId xmlns:a16="http://schemas.microsoft.com/office/drawing/2014/main" id="{E3104C47-3209-4302-8E64-38F428E402C7}"/>
              </a:ext>
            </a:extLst>
          </p:cNvPr>
          <p:cNvPicPr>
            <a:picLocks noChangeAspect="1"/>
          </p:cNvPicPr>
          <p:nvPr/>
        </p:nvPicPr>
        <p:blipFill>
          <a:blip r:embed="rId2"/>
          <a:stretch>
            <a:fillRect/>
          </a:stretch>
        </p:blipFill>
        <p:spPr>
          <a:xfrm>
            <a:off x="1523999" y="1736039"/>
            <a:ext cx="1850066" cy="3042006"/>
          </a:xfrm>
          <a:prstGeom prst="rect">
            <a:avLst/>
          </a:prstGeom>
        </p:spPr>
      </p:pic>
    </p:spTree>
    <p:extLst>
      <p:ext uri="{BB962C8B-B14F-4D97-AF65-F5344CB8AC3E}">
        <p14:creationId xmlns:p14="http://schemas.microsoft.com/office/powerpoint/2010/main" val="2098352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0"/>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Times New Roman" panose="02020603050405020304" pitchFamily="18" charset="0"/>
                <a:cs typeface="Times New Roman" panose="02020603050405020304" pitchFamily="18" charset="0"/>
              </a:rPr>
              <a:t>Introduction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Data Flow Diagram </a:t>
            </a:r>
            <a:endParaRPr lang="en-IN" dirty="0"/>
          </a:p>
        </p:txBody>
      </p:sp>
      <p:sp>
        <p:nvSpPr>
          <p:cNvPr id="3" name="TextBox 2">
            <a:extLst>
              <a:ext uri="{FF2B5EF4-FFF2-40B4-BE49-F238E27FC236}">
                <a16:creationId xmlns:a16="http://schemas.microsoft.com/office/drawing/2014/main" id="{F26A72B0-D607-4644-A85D-F09BC293164E}"/>
              </a:ext>
            </a:extLst>
          </p:cNvPr>
          <p:cNvSpPr txBox="1"/>
          <p:nvPr/>
        </p:nvSpPr>
        <p:spPr>
          <a:xfrm>
            <a:off x="1297500" y="1524385"/>
            <a:ext cx="2225488" cy="307777"/>
          </a:xfrm>
          <a:prstGeom prst="rect">
            <a:avLst/>
          </a:prstGeom>
          <a:noFill/>
        </p:spPr>
        <p:txBody>
          <a:bodyPr wrap="square" rtlCol="0">
            <a:spAutoFit/>
          </a:bodyPr>
          <a:lstStyle/>
          <a:p>
            <a:r>
              <a:rPr lang="en-US" dirty="0">
                <a:solidFill>
                  <a:schemeClr val="bg1"/>
                </a:solidFill>
              </a:rPr>
              <a:t>DFD LEVEL 1</a:t>
            </a:r>
            <a:endParaRPr lang="en-IN" dirty="0">
              <a:solidFill>
                <a:schemeClr val="bg1"/>
              </a:solidFill>
            </a:endParaRPr>
          </a:p>
        </p:txBody>
      </p:sp>
      <p:pic>
        <p:nvPicPr>
          <p:cNvPr id="5" name="Picture 4" descr="Screenshot (35)">
            <a:extLst>
              <a:ext uri="{FF2B5EF4-FFF2-40B4-BE49-F238E27FC236}">
                <a16:creationId xmlns:a16="http://schemas.microsoft.com/office/drawing/2014/main" id="{03CFDFDF-9E1C-4D14-BDF0-4ED62181CA5D}"/>
              </a:ext>
            </a:extLst>
          </p:cNvPr>
          <p:cNvPicPr>
            <a:picLocks noChangeAspect="1"/>
          </p:cNvPicPr>
          <p:nvPr/>
        </p:nvPicPr>
        <p:blipFill>
          <a:blip r:embed="rId2"/>
          <a:srcRect l="14416" t="24887" r="14424" b="19130"/>
          <a:stretch>
            <a:fillRect/>
          </a:stretch>
        </p:blipFill>
        <p:spPr>
          <a:xfrm>
            <a:off x="3153193" y="1706816"/>
            <a:ext cx="5110005" cy="2260065"/>
          </a:xfrm>
          <a:prstGeom prst="rect">
            <a:avLst/>
          </a:prstGeom>
        </p:spPr>
      </p:pic>
    </p:spTree>
    <p:extLst>
      <p:ext uri="{BB962C8B-B14F-4D97-AF65-F5344CB8AC3E}">
        <p14:creationId xmlns:p14="http://schemas.microsoft.com/office/powerpoint/2010/main" val="34636893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Data Flow Diagram </a:t>
            </a:r>
            <a:endParaRPr lang="en-IN" dirty="0"/>
          </a:p>
        </p:txBody>
      </p:sp>
      <p:sp>
        <p:nvSpPr>
          <p:cNvPr id="3" name="TextBox 2">
            <a:extLst>
              <a:ext uri="{FF2B5EF4-FFF2-40B4-BE49-F238E27FC236}">
                <a16:creationId xmlns:a16="http://schemas.microsoft.com/office/drawing/2014/main" id="{F26A72B0-D607-4644-A85D-F09BC293164E}"/>
              </a:ext>
            </a:extLst>
          </p:cNvPr>
          <p:cNvSpPr txBox="1"/>
          <p:nvPr/>
        </p:nvSpPr>
        <p:spPr>
          <a:xfrm>
            <a:off x="1297500" y="1524385"/>
            <a:ext cx="2225488" cy="307777"/>
          </a:xfrm>
          <a:prstGeom prst="rect">
            <a:avLst/>
          </a:prstGeom>
          <a:noFill/>
        </p:spPr>
        <p:txBody>
          <a:bodyPr wrap="square" rtlCol="0">
            <a:spAutoFit/>
          </a:bodyPr>
          <a:lstStyle/>
          <a:p>
            <a:r>
              <a:rPr lang="en-US" dirty="0">
                <a:solidFill>
                  <a:schemeClr val="bg1"/>
                </a:solidFill>
              </a:rPr>
              <a:t>DFD LEVEL 2</a:t>
            </a:r>
            <a:endParaRPr lang="en-IN" dirty="0">
              <a:solidFill>
                <a:schemeClr val="bg1"/>
              </a:solidFill>
            </a:endParaRPr>
          </a:p>
        </p:txBody>
      </p:sp>
      <p:pic>
        <p:nvPicPr>
          <p:cNvPr id="5" name="Picture 4">
            <a:extLst>
              <a:ext uri="{FF2B5EF4-FFF2-40B4-BE49-F238E27FC236}">
                <a16:creationId xmlns:a16="http://schemas.microsoft.com/office/drawing/2014/main" id="{887B7487-E185-412B-98E2-35400DB63132}"/>
              </a:ext>
            </a:extLst>
          </p:cNvPr>
          <p:cNvPicPr>
            <a:picLocks noChangeAspect="1"/>
          </p:cNvPicPr>
          <p:nvPr/>
        </p:nvPicPr>
        <p:blipFill>
          <a:blip r:embed="rId2"/>
          <a:srcRect l="20459" t="24740" r="12777" b="12760"/>
          <a:stretch>
            <a:fillRect/>
          </a:stretch>
        </p:blipFill>
        <p:spPr>
          <a:xfrm>
            <a:off x="3211854" y="1678272"/>
            <a:ext cx="5037118" cy="2429803"/>
          </a:xfrm>
          <a:prstGeom prst="rect">
            <a:avLst/>
          </a:prstGeom>
        </p:spPr>
      </p:pic>
    </p:spTree>
    <p:extLst>
      <p:ext uri="{BB962C8B-B14F-4D97-AF65-F5344CB8AC3E}">
        <p14:creationId xmlns:p14="http://schemas.microsoft.com/office/powerpoint/2010/main" val="3220850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5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Dataset</a:t>
            </a:r>
          </a:p>
        </p:txBody>
      </p:sp>
      <p:sp>
        <p:nvSpPr>
          <p:cNvPr id="383" name="Google Shape;383;p53"/>
          <p:cNvSpPr txBox="1">
            <a:spLocks noGrp="1"/>
          </p:cNvSpPr>
          <p:nvPr>
            <p:ph type="body" idx="1"/>
          </p:nvPr>
        </p:nvSpPr>
        <p:spPr>
          <a:xfrm>
            <a:off x="1181045" y="1137199"/>
            <a:ext cx="7038900" cy="3771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1600" dirty="0">
                <a:latin typeface="Times New Roman" panose="02020603050405020304" pitchFamily="18" charset="0"/>
                <a:cs typeface="Times New Roman" panose="02020603050405020304" pitchFamily="18" charset="0"/>
              </a:rPr>
              <a:t>Flicker 30k dataset </a:t>
            </a:r>
            <a:r>
              <a:rPr lang="en-US" altLang="en-GB" sz="1600" dirty="0">
                <a:latin typeface="Times New Roman" panose="02020603050405020304" pitchFamily="18" charset="0"/>
                <a:cs typeface="Times New Roman" panose="02020603050405020304" pitchFamily="18" charset="0"/>
              </a:rPr>
              <a:t>will</a:t>
            </a:r>
            <a:r>
              <a:rPr lang="en-GB" sz="1600" dirty="0">
                <a:latin typeface="Times New Roman" panose="02020603050405020304" pitchFamily="18" charset="0"/>
                <a:cs typeface="Times New Roman" panose="02020603050405020304" pitchFamily="18" charset="0"/>
              </a:rPr>
              <a:t> be used for training the model that has 31000 images with 5 captions for each image in a .csv format.</a:t>
            </a:r>
          </a:p>
          <a:p>
            <a:pPr marL="0" lvl="0" indent="0" algn="l" rtl="0">
              <a:lnSpc>
                <a:spcPct val="150000"/>
              </a:lnSpc>
              <a:spcBef>
                <a:spcPts val="0"/>
              </a:spcBef>
              <a:spcAft>
                <a:spcPts val="0"/>
              </a:spcAft>
              <a:buNone/>
            </a:pPr>
            <a:r>
              <a:rPr lang="en-US" altLang="en-GB" sz="1600" dirty="0">
                <a:latin typeface="Times New Roman" panose="02020603050405020304" pitchFamily="18" charset="0"/>
                <a:cs typeface="Times New Roman" panose="02020603050405020304" pitchFamily="18" charset="0"/>
              </a:rPr>
              <a:t>		</a:t>
            </a:r>
          </a:p>
        </p:txBody>
      </p:sp>
      <p:pic>
        <p:nvPicPr>
          <p:cNvPr id="2" name="Picture 0" descr="1000092795"/>
          <p:cNvPicPr>
            <a:picLocks noChangeAspect="1"/>
          </p:cNvPicPr>
          <p:nvPr/>
        </p:nvPicPr>
        <p:blipFill>
          <a:blip r:embed="rId3"/>
          <a:stretch>
            <a:fillRect/>
          </a:stretch>
        </p:blipFill>
        <p:spPr>
          <a:xfrm>
            <a:off x="1356625" y="2145728"/>
            <a:ext cx="1055522" cy="877421"/>
          </a:xfrm>
          <a:prstGeom prst="rect">
            <a:avLst/>
          </a:prstGeom>
        </p:spPr>
      </p:pic>
      <p:pic>
        <p:nvPicPr>
          <p:cNvPr id="3" name="Picture 2" descr="10002456"/>
          <p:cNvPicPr>
            <a:picLocks noChangeAspect="1"/>
          </p:cNvPicPr>
          <p:nvPr/>
        </p:nvPicPr>
        <p:blipFill>
          <a:blip r:embed="rId4"/>
          <a:stretch>
            <a:fillRect/>
          </a:stretch>
        </p:blipFill>
        <p:spPr>
          <a:xfrm>
            <a:off x="2557056" y="2162541"/>
            <a:ext cx="1219682" cy="890111"/>
          </a:xfrm>
          <a:prstGeom prst="rect">
            <a:avLst/>
          </a:prstGeom>
        </p:spPr>
      </p:pic>
      <p:pic>
        <p:nvPicPr>
          <p:cNvPr id="5" name="Picture 4">
            <a:extLst>
              <a:ext uri="{FF2B5EF4-FFF2-40B4-BE49-F238E27FC236}">
                <a16:creationId xmlns:a16="http://schemas.microsoft.com/office/drawing/2014/main" id="{82F4B26F-EB5F-456C-8B72-A62783CB1E89}"/>
              </a:ext>
            </a:extLst>
          </p:cNvPr>
          <p:cNvPicPr>
            <a:picLocks noChangeAspect="1"/>
          </p:cNvPicPr>
          <p:nvPr/>
        </p:nvPicPr>
        <p:blipFill>
          <a:blip r:embed="rId5"/>
          <a:stretch>
            <a:fillRect/>
          </a:stretch>
        </p:blipFill>
        <p:spPr>
          <a:xfrm>
            <a:off x="1356625" y="3198566"/>
            <a:ext cx="6548398" cy="1710533"/>
          </a:xfrm>
          <a:prstGeom prst="rect">
            <a:avLst/>
          </a:prstGeom>
        </p:spPr>
      </p:pic>
      <p:pic>
        <p:nvPicPr>
          <p:cNvPr id="7" name="Picture 6">
            <a:extLst>
              <a:ext uri="{FF2B5EF4-FFF2-40B4-BE49-F238E27FC236}">
                <a16:creationId xmlns:a16="http://schemas.microsoft.com/office/drawing/2014/main" id="{3ECB98EB-966B-491B-A81D-F656E9507923}"/>
              </a:ext>
            </a:extLst>
          </p:cNvPr>
          <p:cNvPicPr>
            <a:picLocks noChangeAspect="1"/>
          </p:cNvPicPr>
          <p:nvPr/>
        </p:nvPicPr>
        <p:blipFill>
          <a:blip r:embed="rId6"/>
          <a:stretch>
            <a:fillRect/>
          </a:stretch>
        </p:blipFill>
        <p:spPr>
          <a:xfrm>
            <a:off x="3933066" y="2192333"/>
            <a:ext cx="1219683" cy="877421"/>
          </a:xfrm>
          <a:prstGeom prst="rect">
            <a:avLst/>
          </a:prstGeom>
        </p:spPr>
      </p:pic>
      <p:pic>
        <p:nvPicPr>
          <p:cNvPr id="11" name="Picture 10">
            <a:extLst>
              <a:ext uri="{FF2B5EF4-FFF2-40B4-BE49-F238E27FC236}">
                <a16:creationId xmlns:a16="http://schemas.microsoft.com/office/drawing/2014/main" id="{947D7E99-B83C-4095-A279-B75CA163772C}"/>
              </a:ext>
            </a:extLst>
          </p:cNvPr>
          <p:cNvPicPr>
            <a:picLocks noChangeAspect="1"/>
          </p:cNvPicPr>
          <p:nvPr/>
        </p:nvPicPr>
        <p:blipFill>
          <a:blip r:embed="rId7"/>
          <a:stretch>
            <a:fillRect/>
          </a:stretch>
        </p:blipFill>
        <p:spPr>
          <a:xfrm>
            <a:off x="5356023" y="2192333"/>
            <a:ext cx="1330323" cy="877421"/>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D9CA1-5825-4A0D-878B-43A370F819AC}"/>
              </a:ext>
            </a:extLst>
          </p:cNvPr>
          <p:cNvSpPr>
            <a:spLocks noGrp="1"/>
          </p:cNvSpPr>
          <p:nvPr>
            <p:ph type="title"/>
          </p:nvPr>
        </p:nvSpPr>
        <p:spPr/>
        <p:txBody>
          <a:bodyPr/>
          <a:lstStyle/>
          <a:p>
            <a:r>
              <a:rPr lang="en-US" dirty="0"/>
              <a:t>Result</a:t>
            </a:r>
            <a:endParaRPr lang="en-IN" dirty="0"/>
          </a:p>
        </p:txBody>
      </p:sp>
      <p:sp>
        <p:nvSpPr>
          <p:cNvPr id="3" name="Text Placeholder 2">
            <a:extLst>
              <a:ext uri="{FF2B5EF4-FFF2-40B4-BE49-F238E27FC236}">
                <a16:creationId xmlns:a16="http://schemas.microsoft.com/office/drawing/2014/main" id="{4CF1AC81-B6CF-457B-BD9C-63FC88BCDAC8}"/>
              </a:ext>
            </a:extLst>
          </p:cNvPr>
          <p:cNvSpPr>
            <a:spLocks noGrp="1"/>
          </p:cNvSpPr>
          <p:nvPr>
            <p:ph type="body" idx="1"/>
          </p:nvPr>
        </p:nvSpPr>
        <p:spPr>
          <a:xfrm>
            <a:off x="1297500" y="1063255"/>
            <a:ext cx="7038900" cy="3990753"/>
          </a:xfrm>
        </p:spPr>
        <p:txBody>
          <a:bodyPr/>
          <a:lstStyle/>
          <a:p>
            <a:endParaRPr lang="en-US" dirty="0"/>
          </a:p>
          <a:p>
            <a:pPr marL="146050" indent="0">
              <a:buNone/>
            </a:pPr>
            <a:endParaRPr lang="en-US" dirty="0"/>
          </a:p>
        </p:txBody>
      </p:sp>
      <p:pic>
        <p:nvPicPr>
          <p:cNvPr id="10" name="Picture 9">
            <a:extLst>
              <a:ext uri="{FF2B5EF4-FFF2-40B4-BE49-F238E27FC236}">
                <a16:creationId xmlns:a16="http://schemas.microsoft.com/office/drawing/2014/main" id="{86450D56-578C-4C9C-96B1-F40912428DBB}"/>
              </a:ext>
            </a:extLst>
          </p:cNvPr>
          <p:cNvPicPr>
            <a:picLocks noChangeAspect="1"/>
          </p:cNvPicPr>
          <p:nvPr/>
        </p:nvPicPr>
        <p:blipFill>
          <a:blip r:embed="rId2"/>
          <a:stretch>
            <a:fillRect/>
          </a:stretch>
        </p:blipFill>
        <p:spPr>
          <a:xfrm>
            <a:off x="1472795" y="1013540"/>
            <a:ext cx="3901778" cy="2651990"/>
          </a:xfrm>
          <a:prstGeom prst="rect">
            <a:avLst/>
          </a:prstGeom>
        </p:spPr>
      </p:pic>
      <p:sp>
        <p:nvSpPr>
          <p:cNvPr id="11" name="TextBox 10">
            <a:extLst>
              <a:ext uri="{FF2B5EF4-FFF2-40B4-BE49-F238E27FC236}">
                <a16:creationId xmlns:a16="http://schemas.microsoft.com/office/drawing/2014/main" id="{2C738481-DF8C-45DA-B53E-D5B87055EA67}"/>
              </a:ext>
            </a:extLst>
          </p:cNvPr>
          <p:cNvSpPr txBox="1"/>
          <p:nvPr/>
        </p:nvSpPr>
        <p:spPr>
          <a:xfrm>
            <a:off x="1472795" y="3882715"/>
            <a:ext cx="5018567" cy="954107"/>
          </a:xfrm>
          <a:prstGeom prst="rect">
            <a:avLst/>
          </a:prstGeom>
          <a:noFill/>
        </p:spPr>
        <p:txBody>
          <a:bodyPr wrap="square" rtlCol="0">
            <a:spAutoFit/>
          </a:bodyPr>
          <a:lstStyle/>
          <a:p>
            <a:r>
              <a:rPr lang="en-US" u="sng" dirty="0">
                <a:solidFill>
                  <a:schemeClr val="bg1"/>
                </a:solidFill>
              </a:rPr>
              <a:t>The epoch vs test loss plot.</a:t>
            </a:r>
          </a:p>
          <a:p>
            <a:endParaRPr lang="en-US" dirty="0">
              <a:solidFill>
                <a:schemeClr val="bg1"/>
              </a:solidFill>
            </a:endParaRPr>
          </a:p>
          <a:p>
            <a:r>
              <a:rPr lang="en-US" dirty="0">
                <a:solidFill>
                  <a:schemeClr val="bg1"/>
                </a:solidFill>
              </a:rPr>
              <a:t>The loss is decreasing with increasing the epoch value and getting almost constant after epoch = 9</a:t>
            </a:r>
            <a:endParaRPr lang="en-IN" dirty="0">
              <a:solidFill>
                <a:schemeClr val="bg1"/>
              </a:solidFill>
            </a:endParaRPr>
          </a:p>
        </p:txBody>
      </p:sp>
      <p:pic>
        <p:nvPicPr>
          <p:cNvPr id="6" name="Picture 5">
            <a:extLst>
              <a:ext uri="{FF2B5EF4-FFF2-40B4-BE49-F238E27FC236}">
                <a16:creationId xmlns:a16="http://schemas.microsoft.com/office/drawing/2014/main" id="{72061DFB-7240-40A5-8221-98BCAE009542}"/>
              </a:ext>
            </a:extLst>
          </p:cNvPr>
          <p:cNvPicPr>
            <a:picLocks noChangeAspect="1"/>
          </p:cNvPicPr>
          <p:nvPr/>
        </p:nvPicPr>
        <p:blipFill>
          <a:blip r:embed="rId2"/>
          <a:stretch>
            <a:fillRect/>
          </a:stretch>
        </p:blipFill>
        <p:spPr>
          <a:xfrm>
            <a:off x="1472795" y="1013539"/>
            <a:ext cx="3901778" cy="2651990"/>
          </a:xfrm>
          <a:prstGeom prst="rect">
            <a:avLst/>
          </a:prstGeom>
        </p:spPr>
      </p:pic>
    </p:spTree>
    <p:extLst>
      <p:ext uri="{BB962C8B-B14F-4D97-AF65-F5344CB8AC3E}">
        <p14:creationId xmlns:p14="http://schemas.microsoft.com/office/powerpoint/2010/main" val="34345014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D9CA1-5825-4A0D-878B-43A370F819AC}"/>
              </a:ext>
            </a:extLst>
          </p:cNvPr>
          <p:cNvSpPr>
            <a:spLocks noGrp="1"/>
          </p:cNvSpPr>
          <p:nvPr>
            <p:ph type="title"/>
          </p:nvPr>
        </p:nvSpPr>
        <p:spPr/>
        <p:txBody>
          <a:bodyPr/>
          <a:lstStyle/>
          <a:p>
            <a:r>
              <a:rPr lang="en-US" dirty="0"/>
              <a:t>Result</a:t>
            </a:r>
            <a:endParaRPr lang="en-IN" dirty="0"/>
          </a:p>
        </p:txBody>
      </p:sp>
      <p:sp>
        <p:nvSpPr>
          <p:cNvPr id="3" name="Text Placeholder 2">
            <a:extLst>
              <a:ext uri="{FF2B5EF4-FFF2-40B4-BE49-F238E27FC236}">
                <a16:creationId xmlns:a16="http://schemas.microsoft.com/office/drawing/2014/main" id="{4CF1AC81-B6CF-457B-BD9C-63FC88BCDAC8}"/>
              </a:ext>
            </a:extLst>
          </p:cNvPr>
          <p:cNvSpPr>
            <a:spLocks noGrp="1"/>
          </p:cNvSpPr>
          <p:nvPr>
            <p:ph type="body" idx="1"/>
          </p:nvPr>
        </p:nvSpPr>
        <p:spPr>
          <a:xfrm>
            <a:off x="1297500" y="1063255"/>
            <a:ext cx="7038900" cy="3990753"/>
          </a:xfrm>
        </p:spPr>
        <p:txBody>
          <a:bodyPr/>
          <a:lstStyle/>
          <a:p>
            <a:endParaRPr lang="en-US" dirty="0"/>
          </a:p>
          <a:p>
            <a:r>
              <a:rPr lang="en-US" dirty="0"/>
              <a:t>Test Cases 1</a:t>
            </a:r>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lvl="4"/>
            <a:r>
              <a:rPr lang="en-US" dirty="0"/>
              <a:t>The Real Caption: “a little child in a green shirt eats a crust of bread smiling.”</a:t>
            </a:r>
          </a:p>
          <a:p>
            <a:pPr lvl="4"/>
            <a:r>
              <a:rPr lang="en-US" dirty="0"/>
              <a:t>Predicted Caption: “a child in a green shirt eats a crust of bread smiling.”</a:t>
            </a:r>
          </a:p>
          <a:p>
            <a:pPr lvl="4"/>
            <a:r>
              <a:rPr lang="en-US" dirty="0"/>
              <a:t>Blue Score of the image caption is : 87.72279297934199</a:t>
            </a:r>
          </a:p>
          <a:p>
            <a:endParaRPr lang="en-US" dirty="0"/>
          </a:p>
          <a:p>
            <a:endParaRPr lang="en-IN" dirty="0"/>
          </a:p>
        </p:txBody>
      </p:sp>
      <p:pic>
        <p:nvPicPr>
          <p:cNvPr id="8" name="Picture 7">
            <a:extLst>
              <a:ext uri="{FF2B5EF4-FFF2-40B4-BE49-F238E27FC236}">
                <a16:creationId xmlns:a16="http://schemas.microsoft.com/office/drawing/2014/main" id="{14F55284-4DF3-455D-90B5-847F10065D3E}"/>
              </a:ext>
            </a:extLst>
          </p:cNvPr>
          <p:cNvPicPr>
            <a:picLocks noChangeAspect="1"/>
          </p:cNvPicPr>
          <p:nvPr/>
        </p:nvPicPr>
        <p:blipFill>
          <a:blip r:embed="rId2"/>
          <a:stretch>
            <a:fillRect/>
          </a:stretch>
        </p:blipFill>
        <p:spPr>
          <a:xfrm>
            <a:off x="1793358" y="1794445"/>
            <a:ext cx="1828800" cy="1554610"/>
          </a:xfrm>
          <a:prstGeom prst="rect">
            <a:avLst/>
          </a:prstGeom>
        </p:spPr>
      </p:pic>
      <p:pic>
        <p:nvPicPr>
          <p:cNvPr id="12" name="Picture 11">
            <a:extLst>
              <a:ext uri="{FF2B5EF4-FFF2-40B4-BE49-F238E27FC236}">
                <a16:creationId xmlns:a16="http://schemas.microsoft.com/office/drawing/2014/main" id="{908FDE40-4902-4884-B149-634E1368A938}"/>
              </a:ext>
            </a:extLst>
          </p:cNvPr>
          <p:cNvPicPr>
            <a:picLocks noChangeAspect="1"/>
          </p:cNvPicPr>
          <p:nvPr/>
        </p:nvPicPr>
        <p:blipFill>
          <a:blip r:embed="rId3"/>
          <a:stretch>
            <a:fillRect/>
          </a:stretch>
        </p:blipFill>
        <p:spPr>
          <a:xfrm>
            <a:off x="3728485" y="1509130"/>
            <a:ext cx="4118016" cy="1790538"/>
          </a:xfrm>
          <a:prstGeom prst="rect">
            <a:avLst/>
          </a:prstGeom>
        </p:spPr>
      </p:pic>
    </p:spTree>
    <p:extLst>
      <p:ext uri="{BB962C8B-B14F-4D97-AF65-F5344CB8AC3E}">
        <p14:creationId xmlns:p14="http://schemas.microsoft.com/office/powerpoint/2010/main" val="40543273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D9CA1-5825-4A0D-878B-43A370F819AC}"/>
              </a:ext>
            </a:extLst>
          </p:cNvPr>
          <p:cNvSpPr>
            <a:spLocks noGrp="1"/>
          </p:cNvSpPr>
          <p:nvPr>
            <p:ph type="title"/>
          </p:nvPr>
        </p:nvSpPr>
        <p:spPr/>
        <p:txBody>
          <a:bodyPr/>
          <a:lstStyle/>
          <a:p>
            <a:r>
              <a:rPr lang="en-US" dirty="0"/>
              <a:t>Result</a:t>
            </a:r>
            <a:endParaRPr lang="en-IN" dirty="0"/>
          </a:p>
        </p:txBody>
      </p:sp>
      <p:sp>
        <p:nvSpPr>
          <p:cNvPr id="3" name="Text Placeholder 2">
            <a:extLst>
              <a:ext uri="{FF2B5EF4-FFF2-40B4-BE49-F238E27FC236}">
                <a16:creationId xmlns:a16="http://schemas.microsoft.com/office/drawing/2014/main" id="{4CF1AC81-B6CF-457B-BD9C-63FC88BCDAC8}"/>
              </a:ext>
            </a:extLst>
          </p:cNvPr>
          <p:cNvSpPr>
            <a:spLocks noGrp="1"/>
          </p:cNvSpPr>
          <p:nvPr>
            <p:ph type="body" idx="1"/>
          </p:nvPr>
        </p:nvSpPr>
        <p:spPr>
          <a:xfrm>
            <a:off x="1297500" y="1063255"/>
            <a:ext cx="7038900" cy="3990753"/>
          </a:xfrm>
        </p:spPr>
        <p:txBody>
          <a:bodyPr/>
          <a:lstStyle/>
          <a:p>
            <a:endParaRPr lang="en-US" dirty="0"/>
          </a:p>
          <a:p>
            <a:r>
              <a:rPr lang="en-US" dirty="0"/>
              <a:t>Test Cases 2</a:t>
            </a:r>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lvl="4"/>
            <a:r>
              <a:rPr lang="en-US" dirty="0"/>
              <a:t>The Real Caption: “a gentleman is rock climbing.”</a:t>
            </a:r>
          </a:p>
          <a:p>
            <a:pPr lvl="4"/>
            <a:r>
              <a:rPr lang="en-US" dirty="0"/>
              <a:t>Predicted Caption: “a rock climbers sit on a rock.”</a:t>
            </a:r>
          </a:p>
          <a:p>
            <a:pPr lvl="4"/>
            <a:r>
              <a:rPr lang="en-US" dirty="0"/>
              <a:t>Blue Score of the image caption is : 53.45224838248488</a:t>
            </a:r>
          </a:p>
          <a:p>
            <a:endParaRPr lang="en-US" dirty="0"/>
          </a:p>
          <a:p>
            <a:endParaRPr lang="en-IN" dirty="0"/>
          </a:p>
        </p:txBody>
      </p:sp>
      <p:pic>
        <p:nvPicPr>
          <p:cNvPr id="5" name="Picture 4">
            <a:extLst>
              <a:ext uri="{FF2B5EF4-FFF2-40B4-BE49-F238E27FC236}">
                <a16:creationId xmlns:a16="http://schemas.microsoft.com/office/drawing/2014/main" id="{391FEAC2-E19B-4D0E-A178-D1A3A935F4E1}"/>
              </a:ext>
            </a:extLst>
          </p:cNvPr>
          <p:cNvPicPr>
            <a:picLocks noChangeAspect="1"/>
          </p:cNvPicPr>
          <p:nvPr/>
        </p:nvPicPr>
        <p:blipFill>
          <a:blip r:embed="rId2"/>
          <a:stretch>
            <a:fillRect/>
          </a:stretch>
        </p:blipFill>
        <p:spPr>
          <a:xfrm>
            <a:off x="1551763" y="1726049"/>
            <a:ext cx="2077483" cy="1558112"/>
          </a:xfrm>
          <a:prstGeom prst="rect">
            <a:avLst/>
          </a:prstGeom>
        </p:spPr>
      </p:pic>
      <p:pic>
        <p:nvPicPr>
          <p:cNvPr id="10" name="Picture 9">
            <a:extLst>
              <a:ext uri="{FF2B5EF4-FFF2-40B4-BE49-F238E27FC236}">
                <a16:creationId xmlns:a16="http://schemas.microsoft.com/office/drawing/2014/main" id="{EBE823AA-F9BB-4A3E-9457-95B427834485}"/>
              </a:ext>
            </a:extLst>
          </p:cNvPr>
          <p:cNvPicPr>
            <a:picLocks noChangeAspect="1"/>
          </p:cNvPicPr>
          <p:nvPr/>
        </p:nvPicPr>
        <p:blipFill>
          <a:blip r:embed="rId3"/>
          <a:stretch>
            <a:fillRect/>
          </a:stretch>
        </p:blipFill>
        <p:spPr>
          <a:xfrm>
            <a:off x="3787520" y="1397280"/>
            <a:ext cx="3962991" cy="1886881"/>
          </a:xfrm>
          <a:prstGeom prst="rect">
            <a:avLst/>
          </a:prstGeom>
        </p:spPr>
      </p:pic>
    </p:spTree>
    <p:extLst>
      <p:ext uri="{BB962C8B-B14F-4D97-AF65-F5344CB8AC3E}">
        <p14:creationId xmlns:p14="http://schemas.microsoft.com/office/powerpoint/2010/main" val="30217201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74"/>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References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75"/>
          <p:cNvSpPr txBox="1">
            <a:spLocks noGrp="1"/>
          </p:cNvSpPr>
          <p:nvPr>
            <p:ph type="body" idx="1"/>
          </p:nvPr>
        </p:nvSpPr>
        <p:spPr>
          <a:xfrm>
            <a:off x="1307550" y="528300"/>
            <a:ext cx="7038900" cy="40869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‘Image Captioning for Ambient Awareness on a Sidewalk’ by Faruk Ahmed, Md Sultan Mahmud, Rakib Al-Fahad, </a:t>
            </a:r>
            <a:r>
              <a:rPr lang="en-GB" sz="1100" dirty="0" err="1">
                <a:latin typeface="Times New Roman" panose="02020603050405020304" pitchFamily="18" charset="0"/>
                <a:cs typeface="Times New Roman" panose="02020603050405020304" pitchFamily="18" charset="0"/>
              </a:rPr>
              <a:t>Shahinur</a:t>
            </a:r>
            <a:r>
              <a:rPr lang="en-GB" sz="1100" dirty="0">
                <a:latin typeface="Times New Roman" panose="02020603050405020304" pitchFamily="18" charset="0"/>
                <a:cs typeface="Times New Roman" panose="02020603050405020304" pitchFamily="18" charset="0"/>
              </a:rPr>
              <a:t> </a:t>
            </a:r>
            <a:r>
              <a:rPr lang="en-GB" sz="1100" dirty="0" err="1">
                <a:latin typeface="Times New Roman" panose="02020603050405020304" pitchFamily="18" charset="0"/>
                <a:cs typeface="Times New Roman" panose="02020603050405020304" pitchFamily="18" charset="0"/>
              </a:rPr>
              <a:t>Alam</a:t>
            </a:r>
            <a:r>
              <a:rPr lang="en-GB" sz="1100" dirty="0">
                <a:latin typeface="Times New Roman" panose="02020603050405020304" pitchFamily="18" charset="0"/>
                <a:cs typeface="Times New Roman" panose="02020603050405020304" pitchFamily="18" charset="0"/>
              </a:rPr>
              <a:t>, and Mohammed </a:t>
            </a:r>
            <a:r>
              <a:rPr lang="en-GB" sz="1100" dirty="0" err="1">
                <a:latin typeface="Times New Roman" panose="02020603050405020304" pitchFamily="18" charset="0"/>
                <a:cs typeface="Times New Roman" panose="02020603050405020304" pitchFamily="18" charset="0"/>
              </a:rPr>
              <a:t>Yeasin</a:t>
            </a:r>
            <a:r>
              <a:rPr lang="en-GB" sz="1100" dirty="0">
                <a:latin typeface="Times New Roman" panose="02020603050405020304" pitchFamily="18" charset="0"/>
                <a:cs typeface="Times New Roman" panose="02020603050405020304" pitchFamily="18" charset="0"/>
              </a:rPr>
              <a:t>.</a:t>
            </a:r>
          </a:p>
          <a:p>
            <a:pPr marL="457200" lvl="0" indent="-323850" algn="l" rtl="0">
              <a:lnSpc>
                <a:spcPct val="150000"/>
              </a:lnSpc>
              <a:spcBef>
                <a:spcPts val="0"/>
              </a:spcBef>
              <a:spcAft>
                <a:spcPts val="0"/>
              </a:spcAft>
              <a:buSzPts val="1500"/>
              <a:buChar char="➔"/>
            </a:pPr>
            <a:r>
              <a:rPr lang="en-IN" sz="1100" dirty="0"/>
              <a:t>O. </a:t>
            </a:r>
            <a:r>
              <a:rPr lang="en-IN" sz="1100" dirty="0" err="1"/>
              <a:t>Vinyals</a:t>
            </a:r>
            <a:r>
              <a:rPr lang="en-IN" sz="1100" dirty="0"/>
              <a:t>, A. </a:t>
            </a:r>
            <a:r>
              <a:rPr lang="en-IN" sz="1100" dirty="0" err="1"/>
              <a:t>Toshev</a:t>
            </a:r>
            <a:r>
              <a:rPr lang="en-IN" sz="1100" dirty="0"/>
              <a:t>, S. </a:t>
            </a:r>
            <a:r>
              <a:rPr lang="en-IN" sz="1100" dirty="0" err="1"/>
              <a:t>Bengio</a:t>
            </a:r>
            <a:r>
              <a:rPr lang="en-IN" sz="1100" dirty="0"/>
              <a:t> and D. </a:t>
            </a:r>
            <a:r>
              <a:rPr lang="en-IN" sz="1100" dirty="0" err="1"/>
              <a:t>Erhan,"A</a:t>
            </a:r>
            <a:r>
              <a:rPr lang="en-IN" sz="1100" dirty="0"/>
              <a:t> Neural Image Caption Generator," CVPR 2015 Open Access Repository, vol. </a:t>
            </a:r>
            <a:r>
              <a:rPr lang="en-IN" sz="1100" dirty="0" err="1"/>
              <a:t>Xiv</a:t>
            </a:r>
            <a:r>
              <a:rPr lang="en-IN" sz="1100" dirty="0"/>
              <a:t>, 17 November 2014.</a:t>
            </a:r>
            <a:endParaRPr lang="en-GB"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US" sz="1100" dirty="0">
                <a:latin typeface="Times New Roman" panose="02020603050405020304" pitchFamily="18" charset="0"/>
                <a:cs typeface="Times New Roman" panose="02020603050405020304" pitchFamily="18" charset="0"/>
              </a:rPr>
              <a:t>S. Yan, F. </a:t>
            </a:r>
            <a:r>
              <a:rPr lang="en-US" sz="1100" dirty="0" err="1">
                <a:latin typeface="Times New Roman" panose="02020603050405020304" pitchFamily="18" charset="0"/>
                <a:cs typeface="Times New Roman" panose="02020603050405020304" pitchFamily="18" charset="0"/>
              </a:rPr>
              <a:t>wu</a:t>
            </a:r>
            <a:r>
              <a:rPr lang="en-US" sz="1100" dirty="0">
                <a:latin typeface="Times New Roman" panose="02020603050405020304" pitchFamily="18" charset="0"/>
                <a:cs typeface="Times New Roman" panose="02020603050405020304" pitchFamily="18" charset="0"/>
              </a:rPr>
              <a:t>, J. Smith and W. </a:t>
            </a:r>
            <a:r>
              <a:rPr lang="en-US" sz="1100" dirty="0" err="1">
                <a:latin typeface="Times New Roman" panose="02020603050405020304" pitchFamily="18" charset="0"/>
                <a:cs typeface="Times New Roman" panose="02020603050405020304" pitchFamily="18" charset="0"/>
              </a:rPr>
              <a:t>Lu,"Image</a:t>
            </a:r>
            <a:r>
              <a:rPr lang="en-US" sz="1100" dirty="0">
                <a:latin typeface="Times New Roman" panose="02020603050405020304" pitchFamily="18" charset="0"/>
                <a:cs typeface="Times New Roman" panose="02020603050405020304" pitchFamily="18" charset="0"/>
              </a:rPr>
              <a:t> Captioning via a Hierarchical Attention Mechanism and Policy Gradient Optimization," LATEX CLASS FILES, vol. 14, 11 January 2019.</a:t>
            </a:r>
            <a:endParaRPr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‘Image Captioning’ by Vikram </a:t>
            </a:r>
            <a:r>
              <a:rPr lang="en-GB" sz="1100" dirty="0" err="1">
                <a:latin typeface="Times New Roman" panose="02020603050405020304" pitchFamily="18" charset="0"/>
                <a:cs typeface="Times New Roman" panose="02020603050405020304" pitchFamily="18" charset="0"/>
              </a:rPr>
              <a:t>Mullachery</a:t>
            </a:r>
            <a:r>
              <a:rPr lang="en-GB" sz="1100" dirty="0">
                <a:latin typeface="Times New Roman" panose="02020603050405020304" pitchFamily="18" charset="0"/>
                <a:cs typeface="Times New Roman" panose="02020603050405020304" pitchFamily="18" charset="0"/>
              </a:rPr>
              <a:t>, Vishal Motwani.</a:t>
            </a:r>
            <a:endParaRPr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‘Show, Attend and Tell: Neural Image Caption Generation with Visual Attention’ by Kelvin Xu and his team</a:t>
            </a:r>
          </a:p>
          <a:p>
            <a:pPr marL="457200" lvl="0" indent="-323850" algn="l" rtl="0">
              <a:lnSpc>
                <a:spcPct val="150000"/>
              </a:lnSpc>
              <a:spcBef>
                <a:spcPts val="0"/>
              </a:spcBef>
              <a:spcAft>
                <a:spcPts val="0"/>
              </a:spcAft>
              <a:buSzPts val="1500"/>
              <a:buChar char="➔"/>
            </a:pPr>
            <a:r>
              <a:rPr lang="en-US" sz="1100" dirty="0"/>
              <a:t>J. Hessel, N. Savva and M. J. Wilber, "Image Representations and New Domains in Neural Image Captioning," ACL Anthology, vol. Proceedings of the Fourth Workshop on Vision and Language, p. 29–39, 18 September 2015</a:t>
            </a:r>
            <a:endParaRPr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‘Image Captioning using Deep Learning: A Systematic Literature Review’ by Murk </a:t>
            </a:r>
            <a:r>
              <a:rPr lang="en-GB" sz="1100" dirty="0" err="1">
                <a:latin typeface="Times New Roman" panose="02020603050405020304" pitchFamily="18" charset="0"/>
                <a:cs typeface="Times New Roman" panose="02020603050405020304" pitchFamily="18" charset="0"/>
              </a:rPr>
              <a:t>Chohan</a:t>
            </a:r>
            <a:r>
              <a:rPr lang="en-GB" sz="1100" dirty="0">
                <a:latin typeface="Times New Roman" panose="02020603050405020304" pitchFamily="18" charset="0"/>
                <a:cs typeface="Times New Roman" panose="02020603050405020304" pitchFamily="18" charset="0"/>
              </a:rPr>
              <a:t>, Adil Khan, Muhammad Saleem Mahar, </a:t>
            </a:r>
            <a:r>
              <a:rPr lang="en-GB" sz="1100" dirty="0" err="1">
                <a:latin typeface="Times New Roman" panose="02020603050405020304" pitchFamily="18" charset="0"/>
                <a:cs typeface="Times New Roman" panose="02020603050405020304" pitchFamily="18" charset="0"/>
              </a:rPr>
              <a:t>Saif</a:t>
            </a:r>
            <a:r>
              <a:rPr lang="en-GB" sz="1100" dirty="0">
                <a:latin typeface="Times New Roman" panose="02020603050405020304" pitchFamily="18" charset="0"/>
                <a:cs typeface="Times New Roman" panose="02020603050405020304" pitchFamily="18" charset="0"/>
              </a:rPr>
              <a:t> Hassan, Abdul Ghafoor, Mehmood Khan</a:t>
            </a:r>
            <a:endParaRPr sz="1100" dirty="0">
              <a:latin typeface="Times New Roman" panose="02020603050405020304" pitchFamily="18" charset="0"/>
              <a:cs typeface="Times New Roman" panose="02020603050405020304" pitchFamily="18" charset="0"/>
            </a:endParaRPr>
          </a:p>
          <a:p>
            <a:pPr marL="457200" lvl="0" indent="-323850" algn="l" rtl="0">
              <a:lnSpc>
                <a:spcPct val="150000"/>
              </a:lnSpc>
              <a:spcBef>
                <a:spcPts val="0"/>
              </a:spcBef>
              <a:spcAft>
                <a:spcPts val="0"/>
              </a:spcAft>
              <a:buSzPts val="1500"/>
              <a:buChar char="➔"/>
            </a:pPr>
            <a:r>
              <a:rPr lang="en-GB" sz="1100" dirty="0">
                <a:latin typeface="Times New Roman" panose="02020603050405020304" pitchFamily="18" charset="0"/>
                <a:cs typeface="Times New Roman" panose="02020603050405020304" pitchFamily="18" charset="0"/>
              </a:rPr>
              <a:t>‘Image Captioning using Deep Neural Architectures’ by </a:t>
            </a:r>
            <a:r>
              <a:rPr lang="en-GB" sz="1100" dirty="0" err="1">
                <a:latin typeface="Times New Roman" panose="02020603050405020304" pitchFamily="18" charset="0"/>
                <a:cs typeface="Times New Roman" panose="02020603050405020304" pitchFamily="18" charset="0"/>
              </a:rPr>
              <a:t>Parth</a:t>
            </a:r>
            <a:r>
              <a:rPr lang="en-GB" sz="1100" dirty="0">
                <a:latin typeface="Times New Roman" panose="02020603050405020304" pitchFamily="18" charset="0"/>
                <a:cs typeface="Times New Roman" panose="02020603050405020304" pitchFamily="18" charset="0"/>
              </a:rPr>
              <a:t> Shah, </a:t>
            </a:r>
            <a:r>
              <a:rPr lang="en-GB" sz="1100" dirty="0" err="1">
                <a:latin typeface="Times New Roman" panose="02020603050405020304" pitchFamily="18" charset="0"/>
                <a:cs typeface="Times New Roman" panose="02020603050405020304" pitchFamily="18" charset="0"/>
              </a:rPr>
              <a:t>Vishvajit</a:t>
            </a:r>
            <a:r>
              <a:rPr lang="en-GB" sz="1100" dirty="0">
                <a:latin typeface="Times New Roman" panose="02020603050405020304" pitchFamily="18" charset="0"/>
                <a:cs typeface="Times New Roman" panose="02020603050405020304" pitchFamily="18" charset="0"/>
              </a:rPr>
              <a:t> </a:t>
            </a:r>
            <a:r>
              <a:rPr lang="en-GB" sz="1100" dirty="0" err="1">
                <a:latin typeface="Times New Roman" panose="02020603050405020304" pitchFamily="18" charset="0"/>
                <a:cs typeface="Times New Roman" panose="02020603050405020304" pitchFamily="18" charset="0"/>
              </a:rPr>
              <a:t>Bakrola</a:t>
            </a:r>
            <a:r>
              <a:rPr lang="en-GB" sz="1100" dirty="0">
                <a:latin typeface="Times New Roman" panose="02020603050405020304" pitchFamily="18" charset="0"/>
                <a:cs typeface="Times New Roman" panose="02020603050405020304" pitchFamily="18" charset="0"/>
              </a:rPr>
              <a:t>, </a:t>
            </a:r>
            <a:r>
              <a:rPr lang="en-GB" sz="1100" dirty="0" err="1">
                <a:latin typeface="Times New Roman" panose="02020603050405020304" pitchFamily="18" charset="0"/>
                <a:cs typeface="Times New Roman" panose="02020603050405020304" pitchFamily="18" charset="0"/>
              </a:rPr>
              <a:t>Supriya</a:t>
            </a:r>
            <a:r>
              <a:rPr lang="en-GB" sz="1100" dirty="0">
                <a:latin typeface="Times New Roman" panose="02020603050405020304" pitchFamily="18" charset="0"/>
                <a:cs typeface="Times New Roman" panose="02020603050405020304" pitchFamily="18" charset="0"/>
              </a:rPr>
              <a:t> Pati</a:t>
            </a:r>
            <a:endParaRPr sz="1100" dirty="0">
              <a:latin typeface="Times New Roman" panose="02020603050405020304" pitchFamily="18" charset="0"/>
              <a:cs typeface="Times New Roman" panose="02020603050405020304" pitchFamily="18" charset="0"/>
            </a:endParaRPr>
          </a:p>
          <a:p>
            <a:pPr marL="0" lvl="0" indent="0" algn="l" rtl="0">
              <a:spcBef>
                <a:spcPts val="1600"/>
              </a:spcBef>
              <a:spcAft>
                <a:spcPts val="0"/>
              </a:spcAft>
              <a:buNone/>
            </a:pPr>
            <a:endParaRPr sz="1100" dirty="0">
              <a:latin typeface="Times New Roman" panose="02020603050405020304" pitchFamily="18" charset="0"/>
              <a:cs typeface="Times New Roman" panose="02020603050405020304" pitchFamily="18" charset="0"/>
            </a:endParaRPr>
          </a:p>
          <a:p>
            <a:pPr marL="0" lvl="0" indent="0" algn="l" rtl="0">
              <a:spcBef>
                <a:spcPts val="1600"/>
              </a:spcBef>
              <a:spcAft>
                <a:spcPts val="1600"/>
              </a:spcAft>
              <a:buNone/>
            </a:pPr>
            <a:endParaRPr sz="11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76"/>
          <p:cNvSpPr txBox="1">
            <a:spLocks noGrp="1"/>
          </p:cNvSpPr>
          <p:nvPr>
            <p:ph type="title"/>
          </p:nvPr>
        </p:nvSpPr>
        <p:spPr>
          <a:xfrm>
            <a:off x="2878950" y="2114700"/>
            <a:ext cx="33861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600"/>
              <a:t>Thank You</a:t>
            </a:r>
            <a:endParaRPr sz="4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Problem statement</a:t>
            </a:r>
          </a:p>
        </p:txBody>
      </p:sp>
      <p:graphicFrame>
        <p:nvGraphicFramePr>
          <p:cNvPr id="3" name="Diagram 2">
            <a:extLst>
              <a:ext uri="{FF2B5EF4-FFF2-40B4-BE49-F238E27FC236}">
                <a16:creationId xmlns:a16="http://schemas.microsoft.com/office/drawing/2014/main" id="{E571AD6E-74E3-40FC-9AE5-8D2674E54FFA}"/>
              </a:ext>
            </a:extLst>
          </p:cNvPr>
          <p:cNvGraphicFramePr/>
          <p:nvPr>
            <p:extLst>
              <p:ext uri="{D42A27DB-BD31-4B8C-83A1-F6EECF244321}">
                <p14:modId xmlns:p14="http://schemas.microsoft.com/office/powerpoint/2010/main" val="2902360599"/>
              </p:ext>
            </p:extLst>
          </p:nvPr>
        </p:nvGraphicFramePr>
        <p:xfrm>
          <a:off x="674308" y="1183616"/>
          <a:ext cx="3833897" cy="26520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a:extLst>
              <a:ext uri="{FF2B5EF4-FFF2-40B4-BE49-F238E27FC236}">
                <a16:creationId xmlns:a16="http://schemas.microsoft.com/office/drawing/2014/main" id="{FAC37763-1C9E-4D0E-B2A4-77C5EB656326}"/>
              </a:ext>
            </a:extLst>
          </p:cNvPr>
          <p:cNvPicPr>
            <a:picLocks noChangeAspect="1"/>
          </p:cNvPicPr>
          <p:nvPr/>
        </p:nvPicPr>
        <p:blipFill rotWithShape="1">
          <a:blip r:embed="rId8"/>
          <a:srcRect r="8839" b="19495"/>
          <a:stretch/>
        </p:blipFill>
        <p:spPr>
          <a:xfrm>
            <a:off x="4816950" y="1183616"/>
            <a:ext cx="4119031" cy="3360031"/>
          </a:xfrm>
          <a:prstGeom prst="rect">
            <a:avLst/>
          </a:prstGeom>
          <a:effectLst>
            <a:outerShdw blurRad="50800" dist="38100" dir="18900000" algn="bl"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Objectives 	</a:t>
            </a:r>
          </a:p>
        </p:txBody>
      </p:sp>
      <p:sp>
        <p:nvSpPr>
          <p:cNvPr id="259" name="Google Shape;259;p32"/>
          <p:cNvSpPr txBox="1">
            <a:spLocks noGrp="1"/>
          </p:cNvSpPr>
          <p:nvPr>
            <p:ph type="body" idx="1"/>
          </p:nvPr>
        </p:nvSpPr>
        <p:spPr>
          <a:xfrm>
            <a:off x="1297500" y="933820"/>
            <a:ext cx="7038900" cy="2911200"/>
          </a:xfrm>
          <a:prstGeom prst="rect">
            <a:avLst/>
          </a:prstGeom>
        </p:spPr>
        <p:txBody>
          <a:bodyPr spcFirstLastPara="1" wrap="square" lIns="91425" tIns="91425" rIns="91425" bIns="91425" anchor="t" anchorCtr="0">
            <a:noAutofit/>
          </a:bodyPr>
          <a:lstStyle/>
          <a:p>
            <a:pPr marL="133350" lvl="0" indent="0" algn="l" rtl="0">
              <a:lnSpc>
                <a:spcPct val="200000"/>
              </a:lnSpc>
              <a:spcBef>
                <a:spcPts val="0"/>
              </a:spcBef>
              <a:spcAft>
                <a:spcPts val="0"/>
              </a:spcAft>
              <a:buSzPts val="1500"/>
              <a:buNone/>
            </a:pPr>
            <a:endParaRPr lang="en-GB" sz="1500" dirty="0">
              <a:latin typeface="Times New Roman" panose="02020603050405020304" pitchFamily="18" charset="0"/>
              <a:cs typeface="Times New Roman" panose="02020603050405020304" pitchFamily="18" charset="0"/>
            </a:endParaRPr>
          </a:p>
          <a:p>
            <a:pPr marL="457200" lvl="0" indent="-323850" algn="l" rtl="0">
              <a:lnSpc>
                <a:spcPct val="200000"/>
              </a:lnSpc>
              <a:spcBef>
                <a:spcPts val="0"/>
              </a:spcBef>
              <a:spcAft>
                <a:spcPts val="0"/>
              </a:spcAft>
              <a:buSzPts val="1500"/>
              <a:buChar char="➔"/>
            </a:pPr>
            <a:r>
              <a:rPr lang="en-GB" sz="1500" dirty="0">
                <a:latin typeface="Times New Roman" panose="02020603050405020304" pitchFamily="18" charset="0"/>
                <a:cs typeface="Times New Roman" panose="02020603050405020304" pitchFamily="18" charset="0"/>
              </a:rPr>
              <a:t>Recognize the objects in image using CNN and prepare a feature vector.</a:t>
            </a:r>
          </a:p>
          <a:p>
            <a:pPr indent="-323850">
              <a:lnSpc>
                <a:spcPct val="200000"/>
              </a:lnSpc>
              <a:buSzPts val="1500"/>
              <a:buFont typeface="Lato" panose="020F0502020204030203"/>
              <a:buChar char="➔"/>
            </a:pPr>
            <a:r>
              <a:rPr lang="en-US" sz="1500" dirty="0">
                <a:latin typeface="Times New Roman" panose="02020603050405020304" pitchFamily="18" charset="0"/>
                <a:cs typeface="Times New Roman" panose="02020603050405020304" pitchFamily="18" charset="0"/>
              </a:rPr>
              <a:t>Generate a brief sentence using the feature vector</a:t>
            </a:r>
            <a:r>
              <a:rPr lang="en-US" altLang="en-GB" sz="1500" dirty="0">
                <a:latin typeface="Times New Roman" panose="02020603050405020304" pitchFamily="18" charset="0"/>
                <a:cs typeface="Times New Roman" panose="02020603050405020304" pitchFamily="18" charset="0"/>
              </a:rPr>
              <a:t>.</a:t>
            </a:r>
            <a:endParaRPr lang="en-GB" sz="1500" dirty="0">
              <a:latin typeface="Times New Roman" panose="02020603050405020304" pitchFamily="18" charset="0"/>
              <a:cs typeface="Times New Roman" panose="02020603050405020304" pitchFamily="18" charset="0"/>
            </a:endParaRPr>
          </a:p>
          <a:p>
            <a:pPr indent="-323850">
              <a:lnSpc>
                <a:spcPct val="200000"/>
              </a:lnSpc>
              <a:buSzPts val="1500"/>
              <a:buFont typeface="Lato" panose="020F0502020204030203"/>
              <a:buChar char="➔"/>
            </a:pPr>
            <a:r>
              <a:rPr lang="en-US" sz="1500" dirty="0">
                <a:latin typeface="Times New Roman" panose="02020603050405020304" pitchFamily="18" charset="0"/>
                <a:cs typeface="Times New Roman" panose="02020603050405020304" pitchFamily="18" charset="0"/>
              </a:rPr>
              <a:t>Convert the caption sentence to speech for better reach.</a:t>
            </a:r>
            <a:endParaRPr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Motivation</a:t>
            </a:r>
          </a:p>
        </p:txBody>
      </p:sp>
      <p:graphicFrame>
        <p:nvGraphicFramePr>
          <p:cNvPr id="6" name="Diagram 5">
            <a:extLst>
              <a:ext uri="{FF2B5EF4-FFF2-40B4-BE49-F238E27FC236}">
                <a16:creationId xmlns:a16="http://schemas.microsoft.com/office/drawing/2014/main" id="{EC85B130-DD95-4DC8-8244-B2E08DBDABC4}"/>
              </a:ext>
            </a:extLst>
          </p:cNvPr>
          <p:cNvGraphicFramePr/>
          <p:nvPr>
            <p:extLst>
              <p:ext uri="{D42A27DB-BD31-4B8C-83A1-F6EECF244321}">
                <p14:modId xmlns:p14="http://schemas.microsoft.com/office/powerpoint/2010/main" val="3037272724"/>
              </p:ext>
            </p:extLst>
          </p:nvPr>
        </p:nvGraphicFramePr>
        <p:xfrm>
          <a:off x="1297500" y="1116150"/>
          <a:ext cx="7038900" cy="3563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7"/>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Literature Survey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0"/>
          <p:cNvSpPr txBox="1">
            <a:spLocks noGrp="1"/>
          </p:cNvSpPr>
          <p:nvPr>
            <p:ph type="title"/>
          </p:nvPr>
        </p:nvSpPr>
        <p:spPr>
          <a:xfrm>
            <a:off x="1297500" y="393750"/>
            <a:ext cx="7038900" cy="71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t> </a:t>
            </a:r>
            <a:r>
              <a:rPr lang="en-GB" sz="1600" b="1" u="sng" dirty="0">
                <a:latin typeface="Times New Roman" panose="02020603050405020304" pitchFamily="18" charset="0"/>
                <a:cs typeface="Times New Roman" panose="02020603050405020304" pitchFamily="18" charset="0"/>
              </a:rPr>
              <a:t>Base Paper </a:t>
            </a:r>
            <a:r>
              <a:rPr lang="en-GB" sz="1600" b="1" dirty="0">
                <a:latin typeface="Times New Roman" panose="02020603050405020304" pitchFamily="18" charset="0"/>
                <a:cs typeface="Times New Roman" panose="02020603050405020304" pitchFamily="18" charset="0"/>
              </a:rPr>
              <a:t>– ‘Show, Attend, and Tell: Neural Image Caption Generation with Visual Attention’ by Kelvin Xu and his team</a:t>
            </a:r>
            <a:endParaRPr sz="1600" b="1" dirty="0">
              <a:latin typeface="Times New Roman" panose="02020603050405020304" pitchFamily="18" charset="0"/>
              <a:cs typeface="Times New Roman" panose="02020603050405020304" pitchFamily="18" charset="0"/>
            </a:endParaRPr>
          </a:p>
        </p:txBody>
      </p:sp>
      <p:sp>
        <p:nvSpPr>
          <p:cNvPr id="306" name="Google Shape;306;p40"/>
          <p:cNvSpPr txBox="1">
            <a:spLocks noGrp="1"/>
          </p:cNvSpPr>
          <p:nvPr>
            <p:ph type="body" idx="1"/>
          </p:nvPr>
        </p:nvSpPr>
        <p:spPr>
          <a:xfrm>
            <a:off x="1297500" y="1197935"/>
            <a:ext cx="7038900" cy="3742659"/>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r>
              <a:rPr lang="en-GB" dirty="0">
                <a:latin typeface="Times New Roman" panose="02020603050405020304" pitchFamily="18" charset="0"/>
                <a:cs typeface="Times New Roman" panose="02020603050405020304" pitchFamily="18" charset="0"/>
              </a:rPr>
              <a:t>They introduced an attention-based model that automatically learns to describe the content of images.</a:t>
            </a:r>
          </a:p>
          <a:p>
            <a:pPr marL="457200" lvl="0" indent="-311150" algn="l" rtl="0">
              <a:lnSpc>
                <a:spcPct val="150000"/>
              </a:lnSpc>
              <a:spcBef>
                <a:spcPts val="0"/>
              </a:spcBef>
              <a:spcAft>
                <a:spcPts val="0"/>
              </a:spcAft>
              <a:buSzPts val="1300"/>
              <a:buChar char="➔"/>
            </a:pPr>
            <a:r>
              <a:rPr lang="en-GB" dirty="0">
                <a:latin typeface="Times New Roman" panose="02020603050405020304" pitchFamily="18" charset="0"/>
                <a:cs typeface="Times New Roman" panose="02020603050405020304" pitchFamily="18" charset="0"/>
              </a:rPr>
              <a:t>To train the model, standard backpropagation techniques are used. they validate the use of attention with state-of-the-art performance on three benchmark datasets: Flickr 8k, Flickr30k, and MS COCO.</a:t>
            </a:r>
          </a:p>
          <a:p>
            <a:pPr marL="457200" lvl="0" indent="-311150" algn="l" rtl="0">
              <a:lnSpc>
                <a:spcPct val="150000"/>
              </a:lnSpc>
              <a:spcBef>
                <a:spcPts val="0"/>
              </a:spcBef>
              <a:spcAft>
                <a:spcPts val="0"/>
              </a:spcAft>
              <a:buSzPts val="1300"/>
              <a:buChar char="➔"/>
            </a:pPr>
            <a:r>
              <a:rPr lang="en-GB" dirty="0">
                <a:latin typeface="Times New Roman" panose="02020603050405020304" pitchFamily="18" charset="0"/>
                <a:cs typeface="Times New Roman" panose="02020603050405020304" pitchFamily="18" charset="0"/>
              </a:rPr>
              <a:t>The model brings together convolutional neural networks, recurrent neural networks and works in </a:t>
            </a:r>
            <a:r>
              <a:rPr lang="en-GB" dirty="0" err="1">
                <a:latin typeface="Times New Roman" panose="02020603050405020304" pitchFamily="18" charset="0"/>
                <a:cs typeface="Times New Roman" panose="02020603050405020304" pitchFamily="18" charset="0"/>
              </a:rPr>
              <a:t>modeling</a:t>
            </a:r>
            <a:r>
              <a:rPr lang="en-GB" dirty="0">
                <a:latin typeface="Times New Roman" panose="02020603050405020304" pitchFamily="18" charset="0"/>
                <a:cs typeface="Times New Roman" panose="02020603050405020304" pitchFamily="18" charset="0"/>
              </a:rPr>
              <a:t> attention mechanisms.</a:t>
            </a:r>
          </a:p>
          <a:p>
            <a:pPr marL="457200" lvl="0" indent="-311150" algn="l" rtl="0">
              <a:lnSpc>
                <a:spcPct val="150000"/>
              </a:lnSpc>
              <a:spcBef>
                <a:spcPts val="0"/>
              </a:spcBef>
              <a:spcAft>
                <a:spcPts val="0"/>
              </a:spcAft>
              <a:buSzPts val="1300"/>
              <a:buChar char="➔"/>
            </a:pPr>
            <a:r>
              <a:rPr lang="en-GB" dirty="0">
                <a:latin typeface="Times New Roman" panose="02020603050405020304" pitchFamily="18" charset="0"/>
                <a:cs typeface="Times New Roman" panose="02020603050405020304" pitchFamily="18" charset="0"/>
                <a:hlinkClick r:id="rId3"/>
              </a:rPr>
              <a:t>https://arxiv.org/pdf/1502.03044.pdf</a:t>
            </a: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311150" algn="l" rtl="0">
              <a:lnSpc>
                <a:spcPct val="150000"/>
              </a:lnSpc>
              <a:spcBef>
                <a:spcPts val="0"/>
              </a:spcBef>
              <a:spcAft>
                <a:spcPts val="0"/>
              </a:spcAft>
              <a:buSzPts val="1300"/>
              <a:buChar char="➔"/>
            </a:pPr>
            <a:endParaRPr lang="en-GB" dirty="0">
              <a:latin typeface="Times New Roman" panose="02020603050405020304" pitchFamily="18" charset="0"/>
              <a:cs typeface="Times New Roman" panose="02020603050405020304" pitchFamily="18" charset="0"/>
            </a:endParaRPr>
          </a:p>
          <a:p>
            <a:pPr marL="457200" lvl="0" indent="0" algn="l" rtl="0">
              <a:lnSpc>
                <a:spcPct val="150000"/>
              </a:lnSpc>
              <a:spcBef>
                <a:spcPts val="1600"/>
              </a:spcBef>
              <a:spcAft>
                <a:spcPts val="1600"/>
              </a:spcAft>
              <a:buNone/>
            </a:pPr>
            <a:endParaRPr lang="en-GB"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E6DD9FAA-2453-4178-9326-DA569D876F5E}"/>
              </a:ext>
            </a:extLst>
          </p:cNvPr>
          <p:cNvPicPr>
            <a:picLocks noChangeAspect="1"/>
          </p:cNvPicPr>
          <p:nvPr/>
        </p:nvPicPr>
        <p:blipFill>
          <a:blip r:embed="rId4"/>
          <a:stretch>
            <a:fillRect/>
          </a:stretch>
        </p:blipFill>
        <p:spPr>
          <a:xfrm>
            <a:off x="1878417" y="1111650"/>
            <a:ext cx="3151185" cy="13630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Reference Papers</a:t>
            </a:r>
            <a:endParaRPr lang="en-IN" dirty="0"/>
          </a:p>
        </p:txBody>
      </p:sp>
      <p:graphicFrame>
        <p:nvGraphicFramePr>
          <p:cNvPr id="4" name="Table 4">
            <a:extLst>
              <a:ext uri="{FF2B5EF4-FFF2-40B4-BE49-F238E27FC236}">
                <a16:creationId xmlns:a16="http://schemas.microsoft.com/office/drawing/2014/main" id="{F11B3F6F-24E8-40E4-8733-5F315E2FD21D}"/>
              </a:ext>
            </a:extLst>
          </p:cNvPr>
          <p:cNvGraphicFramePr>
            <a:graphicFrameLocks noGrp="1"/>
          </p:cNvGraphicFramePr>
          <p:nvPr>
            <p:extLst>
              <p:ext uri="{D42A27DB-BD31-4B8C-83A1-F6EECF244321}">
                <p14:modId xmlns:p14="http://schemas.microsoft.com/office/powerpoint/2010/main" val="3394218469"/>
              </p:ext>
            </p:extLst>
          </p:nvPr>
        </p:nvGraphicFramePr>
        <p:xfrm>
          <a:off x="425457" y="1001076"/>
          <a:ext cx="8389090" cy="4028443"/>
        </p:xfrm>
        <a:graphic>
          <a:graphicData uri="http://schemas.openxmlformats.org/drawingml/2006/table">
            <a:tbl>
              <a:tblPr firstRow="1" bandRow="1">
                <a:tableStyleId>{5C22544A-7EE6-4342-B048-85BDC9FD1C3A}</a:tableStyleId>
              </a:tblPr>
              <a:tblGrid>
                <a:gridCol w="374643">
                  <a:extLst>
                    <a:ext uri="{9D8B030D-6E8A-4147-A177-3AD203B41FA5}">
                      <a16:colId xmlns:a16="http://schemas.microsoft.com/office/drawing/2014/main" val="4100973261"/>
                    </a:ext>
                  </a:extLst>
                </a:gridCol>
                <a:gridCol w="1727947">
                  <a:extLst>
                    <a:ext uri="{9D8B030D-6E8A-4147-A177-3AD203B41FA5}">
                      <a16:colId xmlns:a16="http://schemas.microsoft.com/office/drawing/2014/main" val="631572669"/>
                    </a:ext>
                  </a:extLst>
                </a:gridCol>
                <a:gridCol w="1257300">
                  <a:extLst>
                    <a:ext uri="{9D8B030D-6E8A-4147-A177-3AD203B41FA5}">
                      <a16:colId xmlns:a16="http://schemas.microsoft.com/office/drawing/2014/main" val="1454128803"/>
                    </a:ext>
                  </a:extLst>
                </a:gridCol>
                <a:gridCol w="5029200">
                  <a:extLst>
                    <a:ext uri="{9D8B030D-6E8A-4147-A177-3AD203B41FA5}">
                      <a16:colId xmlns:a16="http://schemas.microsoft.com/office/drawing/2014/main" val="3751186379"/>
                    </a:ext>
                  </a:extLst>
                </a:gridCol>
              </a:tblGrid>
              <a:tr h="412954">
                <a:tc>
                  <a:txBody>
                    <a:bodyPr/>
                    <a:lstStyle/>
                    <a:p>
                      <a:r>
                        <a:rPr lang="en-US" sz="1100" dirty="0">
                          <a:latin typeface="Times New Roman" panose="02020603050405020304" pitchFamily="18" charset="0"/>
                          <a:cs typeface="Times New Roman" panose="02020603050405020304" pitchFamily="18" charset="0"/>
                        </a:rPr>
                        <a:t>Sr. No</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Paper</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Publication</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Inferences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37434228"/>
                  </a:ext>
                </a:extLst>
              </a:tr>
              <a:tr h="1300982">
                <a:tc>
                  <a:txBody>
                    <a:bodyPr/>
                    <a:lstStyle/>
                    <a:p>
                      <a:r>
                        <a:rPr lang="en-US" dirty="0">
                          <a:latin typeface="Times New Roman" panose="02020603050405020304" pitchFamily="18" charset="0"/>
                          <a:cs typeface="Times New Roman" panose="02020603050405020304" pitchFamily="18" charset="0"/>
                        </a:rPr>
                        <a:t>1</a:t>
                      </a:r>
                      <a:endParaRPr lang="en-IN" dirty="0">
                        <a:latin typeface="Times New Roman" panose="02020603050405020304" pitchFamily="18" charset="0"/>
                        <a:cs typeface="Times New Roman" panose="02020603050405020304" pitchFamily="18" charset="0"/>
                      </a:endParaRPr>
                    </a:p>
                  </a:txBody>
                  <a:tcPr/>
                </a:tc>
                <a:tc>
                  <a:txBody>
                    <a:bodyPr/>
                    <a:lstStyle/>
                    <a:p>
                      <a:r>
                        <a:rPr lang="en-GB" sz="1000" b="1" dirty="0">
                          <a:latin typeface="Times New Roman" panose="02020603050405020304" pitchFamily="18" charset="0"/>
                          <a:cs typeface="Times New Roman" panose="02020603050405020304" pitchFamily="18" charset="0"/>
                        </a:rPr>
                        <a:t>‘</a:t>
                      </a:r>
                      <a:r>
                        <a:rPr lang="en-GB" sz="1000" b="0" dirty="0">
                          <a:latin typeface="Times New Roman" panose="02020603050405020304" pitchFamily="18" charset="0"/>
                          <a:cs typeface="Times New Roman" panose="02020603050405020304" pitchFamily="18" charset="0"/>
                        </a:rPr>
                        <a:t>Image Captioning for Ambient Awareness on a Sidewalk’ by    Faruk Ahmed, Md Sultan Mahmud, Rakib Al-Fahad, </a:t>
                      </a:r>
                      <a:r>
                        <a:rPr lang="en-GB" sz="1000" b="0" dirty="0" err="1">
                          <a:latin typeface="Times New Roman" panose="02020603050405020304" pitchFamily="18" charset="0"/>
                          <a:cs typeface="Times New Roman" panose="02020603050405020304" pitchFamily="18" charset="0"/>
                        </a:rPr>
                        <a:t>Shahinur</a:t>
                      </a:r>
                      <a:r>
                        <a:rPr lang="en-GB" sz="1000" b="0" dirty="0">
                          <a:latin typeface="Times New Roman" panose="02020603050405020304" pitchFamily="18" charset="0"/>
                          <a:cs typeface="Times New Roman" panose="02020603050405020304" pitchFamily="18" charset="0"/>
                        </a:rPr>
                        <a:t> </a:t>
                      </a:r>
                      <a:r>
                        <a:rPr lang="en-GB" sz="1000" b="0" dirty="0" err="1">
                          <a:latin typeface="Times New Roman" panose="02020603050405020304" pitchFamily="18" charset="0"/>
                          <a:cs typeface="Times New Roman" panose="02020603050405020304" pitchFamily="18" charset="0"/>
                        </a:rPr>
                        <a:t>Alam</a:t>
                      </a:r>
                      <a:r>
                        <a:rPr lang="en-GB" sz="1000" b="0" dirty="0">
                          <a:latin typeface="Times New Roman" panose="02020603050405020304" pitchFamily="18" charset="0"/>
                          <a:cs typeface="Times New Roman" panose="02020603050405020304" pitchFamily="18" charset="0"/>
                        </a:rPr>
                        <a:t>, and Mohammed </a:t>
                      </a:r>
                      <a:r>
                        <a:rPr lang="en-GB" sz="1000" b="0" dirty="0" err="1">
                          <a:latin typeface="Times New Roman" panose="02020603050405020304" pitchFamily="18" charset="0"/>
                          <a:cs typeface="Times New Roman" panose="02020603050405020304" pitchFamily="18" charset="0"/>
                        </a:rPr>
                        <a:t>Yeasin</a:t>
                      </a:r>
                      <a:endParaRPr lang="en-IN" sz="1000" b="0" dirty="0">
                        <a:latin typeface="Times New Roman" panose="02020603050405020304" pitchFamily="18" charset="0"/>
                        <a:cs typeface="Times New Roman" panose="02020603050405020304" pitchFamily="18" charset="0"/>
                      </a:endParaRPr>
                    </a:p>
                  </a:txBody>
                  <a:tcPr/>
                </a:tc>
                <a:tc>
                  <a:txBody>
                    <a:bodyPr/>
                    <a:lstStyle/>
                    <a:p>
                      <a:r>
                        <a:rPr lang="en-US" sz="10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2018 1st International Conference on Data Intelligence and Security (ICDIS)</a:t>
                      </a:r>
                      <a:endParaRPr lang="en-IN" sz="10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1.The design and implementation of a system embedded in an RPi3 is part of the experiment.</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2.They have considered two types of inputs: voice command and button press. A user can choose to have spoken feedback, haptic feedback, or a certain tone for obstacles</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07367370"/>
                  </a:ext>
                </a:extLst>
              </a:tr>
              <a:tr h="2300741">
                <a:tc>
                  <a:txBody>
                    <a:bodyPr/>
                    <a:lstStyle/>
                    <a:p>
                      <a:r>
                        <a:rPr lang="en-US" dirty="0">
                          <a:latin typeface="Times New Roman" panose="02020603050405020304" pitchFamily="18" charset="0"/>
                          <a:cs typeface="Times New Roman" panose="02020603050405020304" pitchFamily="18" charset="0"/>
                        </a:rPr>
                        <a:t>2</a:t>
                      </a:r>
                      <a:endParaRPr lang="en-IN" dirty="0">
                        <a:latin typeface="Times New Roman" panose="02020603050405020304" pitchFamily="18" charset="0"/>
                        <a:cs typeface="Times New Roman" panose="02020603050405020304" pitchFamily="18" charset="0"/>
                      </a:endParaRPr>
                    </a:p>
                  </a:txBody>
                  <a:tcPr/>
                </a:tc>
                <a:tc>
                  <a:txBody>
                    <a:bodyPr/>
                    <a:lstStyle/>
                    <a:p>
                      <a:r>
                        <a:rPr lang="en-GB" sz="1000" b="0" dirty="0">
                          <a:latin typeface="Times New Roman" panose="02020603050405020304" pitchFamily="18" charset="0"/>
                          <a:cs typeface="Times New Roman" panose="02020603050405020304" pitchFamily="18" charset="0"/>
                        </a:rPr>
                        <a:t>Image Captioning’ by Vikram </a:t>
                      </a:r>
                      <a:r>
                        <a:rPr lang="en-GB" sz="1000" b="0" dirty="0" err="1">
                          <a:latin typeface="Times New Roman" panose="02020603050405020304" pitchFamily="18" charset="0"/>
                          <a:cs typeface="Times New Roman" panose="02020603050405020304" pitchFamily="18" charset="0"/>
                        </a:rPr>
                        <a:t>Mullachery</a:t>
                      </a:r>
                      <a:r>
                        <a:rPr lang="en-GB" sz="1000" b="0" dirty="0">
                          <a:latin typeface="Times New Roman" panose="02020603050405020304" pitchFamily="18" charset="0"/>
                          <a:cs typeface="Times New Roman" panose="02020603050405020304" pitchFamily="18" charset="0"/>
                        </a:rPr>
                        <a:t>, Vishal Motwani.</a:t>
                      </a:r>
                      <a:endParaRPr lang="en-IN" sz="1000" b="0" dirty="0">
                        <a:latin typeface="Times New Roman" panose="02020603050405020304" pitchFamily="18" charset="0"/>
                        <a:cs typeface="Times New Roman" panose="02020603050405020304" pitchFamily="18" charset="0"/>
                      </a:endParaRPr>
                    </a:p>
                  </a:txBody>
                  <a:tcPr/>
                </a:tc>
                <a:tc>
                  <a:txBody>
                    <a:bodyPr/>
                    <a:lstStyle/>
                    <a:p>
                      <a:r>
                        <a:rPr lang="en-IN" sz="1000" b="0" i="0" u="none" strike="noStrike" cap="none" dirty="0" err="1">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Mullachery</a:t>
                      </a:r>
                      <a:r>
                        <a:rPr lang="en-IN" sz="10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 V., &amp; Motwani, V. (2018). Image Captioning. </a:t>
                      </a:r>
                      <a:r>
                        <a:rPr lang="en-IN" sz="1000" b="0" i="1" u="none" strike="noStrike" cap="none" dirty="0" err="1">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ArXiv</a:t>
                      </a:r>
                      <a:r>
                        <a:rPr lang="en-IN" sz="1000" b="0" i="1"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 abs/1805.09137</a:t>
                      </a:r>
                      <a:r>
                        <a:rPr lang="en-IN" sz="10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a:t>
                      </a:r>
                      <a:endParaRPr lang="en-IN" sz="10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1.They used three different datasets to train and evaluate their data models MSCOCO, Flickr30k and Flickr 8k.</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2.They used the baseline model designed by </a:t>
                      </a:r>
                      <a:r>
                        <a:rPr lang="en-GB" sz="1000" dirty="0" err="1">
                          <a:latin typeface="Times New Roman" panose="02020603050405020304" pitchFamily="18" charset="0"/>
                          <a:cs typeface="Times New Roman" panose="02020603050405020304" pitchFamily="18" charset="0"/>
                        </a:rPr>
                        <a:t>A.Karpathy</a:t>
                      </a:r>
                      <a:r>
                        <a:rPr lang="en-GB" sz="1000" dirty="0">
                          <a:latin typeface="Times New Roman" panose="02020603050405020304" pitchFamily="18" charset="0"/>
                          <a:cs typeface="Times New Roman" panose="02020603050405020304" pitchFamily="18" charset="0"/>
                        </a:rPr>
                        <a:t> and improve upon that model by increasing the RNN layers and using </a:t>
                      </a:r>
                      <a:r>
                        <a:rPr lang="en-GB" sz="1000" dirty="0" err="1">
                          <a:latin typeface="Times New Roman" panose="02020603050405020304" pitchFamily="18" charset="0"/>
                          <a:cs typeface="Times New Roman" panose="02020603050405020304" pitchFamily="18" charset="0"/>
                        </a:rPr>
                        <a:t>ResNet</a:t>
                      </a:r>
                      <a:r>
                        <a:rPr lang="en-GB" sz="1000" dirty="0">
                          <a:latin typeface="Times New Roman" panose="02020603050405020304" pitchFamily="18" charset="0"/>
                          <a:cs typeface="Times New Roman" panose="02020603050405020304" pitchFamily="18" charset="0"/>
                        </a:rPr>
                        <a:t> in lieu of </a:t>
                      </a:r>
                      <a:r>
                        <a:rPr lang="en-GB" sz="1000" dirty="0" err="1">
                          <a:latin typeface="Times New Roman" panose="02020603050405020304" pitchFamily="18" charset="0"/>
                          <a:cs typeface="Times New Roman" panose="02020603050405020304" pitchFamily="18" charset="0"/>
                        </a:rPr>
                        <a:t>VGGNet</a:t>
                      </a:r>
                      <a:r>
                        <a:rPr lang="en-GB" sz="1000" dirty="0">
                          <a:latin typeface="Times New Roman" panose="02020603050405020304" pitchFamily="18" charset="0"/>
                          <a:cs typeface="Times New Roman" panose="02020603050405020304" pitchFamily="18" charset="0"/>
                        </a:rPr>
                        <a:t>.</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dirty="0">
                          <a:latin typeface="Times New Roman" panose="02020603050405020304" pitchFamily="18" charset="0"/>
                          <a:cs typeface="Times New Roman" panose="02020603050405020304" pitchFamily="18" charset="0"/>
                        </a:rPr>
                        <a:t>3.This model uses 16 layers </a:t>
                      </a:r>
                      <a:r>
                        <a:rPr lang="en-GB" sz="1000" dirty="0" err="1">
                          <a:latin typeface="Times New Roman" panose="02020603050405020304" pitchFamily="18" charset="0"/>
                          <a:cs typeface="Times New Roman" panose="02020603050405020304" pitchFamily="18" charset="0"/>
                        </a:rPr>
                        <a:t>VGGnet</a:t>
                      </a:r>
                      <a:r>
                        <a:rPr lang="en-GB" sz="1000" dirty="0">
                          <a:latin typeface="Times New Roman" panose="02020603050405020304" pitchFamily="18" charset="0"/>
                          <a:cs typeface="Times New Roman" panose="02020603050405020304" pitchFamily="18" charset="0"/>
                        </a:rPr>
                        <a:t> for embedding image features and single layer RNN constituted of LSTM.</a:t>
                      </a:r>
                      <a:r>
                        <a:rPr lang="en-US" sz="1000" dirty="0">
                          <a:latin typeface="Times New Roman" panose="02020603050405020304" pitchFamily="18" charset="0"/>
                          <a:cs typeface="Times New Roman" panose="02020603050405020304" pitchFamily="18" charset="0"/>
                        </a:rPr>
                        <a:t>They have attempted three different types of improvisation over the baseline model.</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   Performed further training of the model on Flickr30k and Flickr 8k and</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US" sz="1000" dirty="0">
                          <a:latin typeface="Times New Roman" panose="02020603050405020304" pitchFamily="18" charset="0"/>
                          <a:cs typeface="Times New Roman" panose="02020603050405020304" pitchFamily="18" charset="0"/>
                        </a:rPr>
                        <a:t>   initialized weights of the model with the baseline model.</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   Increasing the number of hidden layers in the RNN over the baseline</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US" sz="1000" dirty="0">
                          <a:latin typeface="Times New Roman" panose="02020603050405020304" pitchFamily="18" charset="0"/>
                          <a:cs typeface="Times New Roman" panose="02020603050405020304" pitchFamily="18" charset="0"/>
                        </a:rPr>
                        <a:t>    model</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Used </a:t>
                      </a:r>
                      <a:r>
                        <a:rPr lang="en-US" sz="1000" dirty="0" err="1">
                          <a:latin typeface="Times New Roman" panose="02020603050405020304" pitchFamily="18" charset="0"/>
                          <a:cs typeface="Times New Roman" panose="02020603050405020304" pitchFamily="18" charset="0"/>
                        </a:rPr>
                        <a:t>ResNet</a:t>
                      </a:r>
                      <a:r>
                        <a:rPr lang="en-US" sz="1000" dirty="0">
                          <a:latin typeface="Times New Roman" panose="02020603050405020304" pitchFamily="18" charset="0"/>
                          <a:cs typeface="Times New Roman" panose="02020603050405020304" pitchFamily="18" charset="0"/>
                        </a:rPr>
                        <a:t> in place of </a:t>
                      </a:r>
                      <a:r>
                        <a:rPr lang="en-US" sz="1000" dirty="0" err="1">
                          <a:latin typeface="Times New Roman" panose="02020603050405020304" pitchFamily="18" charset="0"/>
                          <a:cs typeface="Times New Roman" panose="02020603050405020304" pitchFamily="18" charset="0"/>
                        </a:rPr>
                        <a:t>VGGNet</a:t>
                      </a:r>
                      <a:endParaRPr 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829232570"/>
                  </a:ext>
                </a:extLst>
              </a:tr>
            </a:tbl>
          </a:graphicData>
        </a:graphic>
      </p:graphicFrame>
    </p:spTree>
    <p:extLst>
      <p:ext uri="{BB962C8B-B14F-4D97-AF65-F5344CB8AC3E}">
        <p14:creationId xmlns:p14="http://schemas.microsoft.com/office/powerpoint/2010/main" val="2366706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1302-E6F3-4057-BF4D-19B0B22ED72E}"/>
              </a:ext>
            </a:extLst>
          </p:cNvPr>
          <p:cNvSpPr>
            <a:spLocks noGrp="1"/>
          </p:cNvSpPr>
          <p:nvPr>
            <p:ph type="title"/>
          </p:nvPr>
        </p:nvSpPr>
        <p:spPr/>
        <p:txBody>
          <a:bodyPr/>
          <a:lstStyle/>
          <a:p>
            <a:r>
              <a:rPr lang="en-US" dirty="0"/>
              <a:t>Reference Papers</a:t>
            </a:r>
            <a:endParaRPr lang="en-IN" dirty="0"/>
          </a:p>
        </p:txBody>
      </p:sp>
      <p:graphicFrame>
        <p:nvGraphicFramePr>
          <p:cNvPr id="4" name="Table 4">
            <a:extLst>
              <a:ext uri="{FF2B5EF4-FFF2-40B4-BE49-F238E27FC236}">
                <a16:creationId xmlns:a16="http://schemas.microsoft.com/office/drawing/2014/main" id="{F11B3F6F-24E8-40E4-8733-5F315E2FD21D}"/>
              </a:ext>
            </a:extLst>
          </p:cNvPr>
          <p:cNvGraphicFramePr>
            <a:graphicFrameLocks noGrp="1"/>
          </p:cNvGraphicFramePr>
          <p:nvPr>
            <p:extLst>
              <p:ext uri="{D42A27DB-BD31-4B8C-83A1-F6EECF244321}">
                <p14:modId xmlns:p14="http://schemas.microsoft.com/office/powerpoint/2010/main" val="2354087239"/>
              </p:ext>
            </p:extLst>
          </p:nvPr>
        </p:nvGraphicFramePr>
        <p:xfrm>
          <a:off x="425457" y="1001076"/>
          <a:ext cx="8389090" cy="3531671"/>
        </p:xfrm>
        <a:graphic>
          <a:graphicData uri="http://schemas.openxmlformats.org/drawingml/2006/table">
            <a:tbl>
              <a:tblPr firstRow="1" bandRow="1">
                <a:tableStyleId>{5C22544A-7EE6-4342-B048-85BDC9FD1C3A}</a:tableStyleId>
              </a:tblPr>
              <a:tblGrid>
                <a:gridCol w="408261">
                  <a:extLst>
                    <a:ext uri="{9D8B030D-6E8A-4147-A177-3AD203B41FA5}">
                      <a16:colId xmlns:a16="http://schemas.microsoft.com/office/drawing/2014/main" val="4100973261"/>
                    </a:ext>
                  </a:extLst>
                </a:gridCol>
                <a:gridCol w="1553135">
                  <a:extLst>
                    <a:ext uri="{9D8B030D-6E8A-4147-A177-3AD203B41FA5}">
                      <a16:colId xmlns:a16="http://schemas.microsoft.com/office/drawing/2014/main" val="631572669"/>
                    </a:ext>
                  </a:extLst>
                </a:gridCol>
                <a:gridCol w="1371600">
                  <a:extLst>
                    <a:ext uri="{9D8B030D-6E8A-4147-A177-3AD203B41FA5}">
                      <a16:colId xmlns:a16="http://schemas.microsoft.com/office/drawing/2014/main" val="1454128803"/>
                    </a:ext>
                  </a:extLst>
                </a:gridCol>
                <a:gridCol w="5056094">
                  <a:extLst>
                    <a:ext uri="{9D8B030D-6E8A-4147-A177-3AD203B41FA5}">
                      <a16:colId xmlns:a16="http://schemas.microsoft.com/office/drawing/2014/main" val="3751186379"/>
                    </a:ext>
                  </a:extLst>
                </a:gridCol>
              </a:tblGrid>
              <a:tr h="328764">
                <a:tc>
                  <a:txBody>
                    <a:bodyPr/>
                    <a:lstStyle/>
                    <a:p>
                      <a:r>
                        <a:rPr lang="en-US" sz="1100" dirty="0">
                          <a:latin typeface="Times New Roman" panose="02020603050405020304" pitchFamily="18" charset="0"/>
                          <a:cs typeface="Times New Roman" panose="02020603050405020304" pitchFamily="18" charset="0"/>
                        </a:rPr>
                        <a:t>Sr. No</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Paper</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Publication</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Inferences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37434228"/>
                  </a:ext>
                </a:extLst>
              </a:tr>
              <a:tr h="1184711">
                <a:tc>
                  <a:txBody>
                    <a:bodyPr/>
                    <a:lstStyle/>
                    <a:p>
                      <a:r>
                        <a:rPr lang="en-US" dirty="0">
                          <a:latin typeface="Times New Roman" panose="02020603050405020304" pitchFamily="18" charset="0"/>
                          <a:cs typeface="Times New Roman" panose="02020603050405020304" pitchFamily="18" charset="0"/>
                        </a:rPr>
                        <a:t>3</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GB" sz="1000" b="0" dirty="0">
                          <a:latin typeface="Times New Roman" panose="02020603050405020304" pitchFamily="18" charset="0"/>
                          <a:cs typeface="Times New Roman" panose="02020603050405020304" pitchFamily="18" charset="0"/>
                        </a:rPr>
                        <a:t>‘Image Captioning using Deep Learning: A Systematic Literature Review’ by Murk </a:t>
                      </a:r>
                      <a:r>
                        <a:rPr lang="en-GB" sz="1000" b="0" dirty="0" err="1">
                          <a:latin typeface="Times New Roman" panose="02020603050405020304" pitchFamily="18" charset="0"/>
                          <a:cs typeface="Times New Roman" panose="02020603050405020304" pitchFamily="18" charset="0"/>
                        </a:rPr>
                        <a:t>Chohan</a:t>
                      </a:r>
                      <a:r>
                        <a:rPr lang="en-GB" sz="1000" b="0" dirty="0">
                          <a:latin typeface="Times New Roman" panose="02020603050405020304" pitchFamily="18" charset="0"/>
                          <a:cs typeface="Times New Roman" panose="02020603050405020304" pitchFamily="18" charset="0"/>
                        </a:rPr>
                        <a:t>, Adil Khan, Muhammad Saleem Mahar, </a:t>
                      </a:r>
                      <a:r>
                        <a:rPr lang="en-GB" sz="1000" b="0" dirty="0" err="1">
                          <a:latin typeface="Times New Roman" panose="02020603050405020304" pitchFamily="18" charset="0"/>
                          <a:cs typeface="Times New Roman" panose="02020603050405020304" pitchFamily="18" charset="0"/>
                        </a:rPr>
                        <a:t>Saif</a:t>
                      </a:r>
                      <a:r>
                        <a:rPr lang="en-GB" sz="1000" b="0" dirty="0">
                          <a:latin typeface="Times New Roman" panose="02020603050405020304" pitchFamily="18" charset="0"/>
                          <a:cs typeface="Times New Roman" panose="02020603050405020304" pitchFamily="18" charset="0"/>
                        </a:rPr>
                        <a:t> Hassan, Abdul Ghafoor, Mehmood Khan’</a:t>
                      </a:r>
                      <a:endParaRPr lang="en-IN" sz="1000" b="0" dirty="0">
                        <a:latin typeface="Times New Roman" panose="02020603050405020304" pitchFamily="18" charset="0"/>
                        <a:cs typeface="Times New Roman" panose="02020603050405020304" pitchFamily="18" charset="0"/>
                      </a:endParaRPr>
                    </a:p>
                    <a:p>
                      <a:endParaRPr lang="en-IN" sz="1000" b="0" dirty="0">
                        <a:latin typeface="Times New Roman" panose="02020603050405020304" pitchFamily="18" charset="0"/>
                        <a:cs typeface="Times New Roman" panose="02020603050405020304" pitchFamily="18" charset="0"/>
                      </a:endParaRPr>
                    </a:p>
                  </a:txBody>
                  <a:tcPr/>
                </a:tc>
                <a:tc>
                  <a:txBody>
                    <a:bodyPr/>
                    <a:lstStyle/>
                    <a:p>
                      <a:r>
                        <a:rPr lang="en-US" sz="10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panose="020B0604020202020204"/>
                        </a:rPr>
                        <a:t>Article Published in International Journal of Advanced Computer Science and Applications(IJACSA), Volume 11 Issue 5, 2020</a:t>
                      </a:r>
                      <a:endParaRPr lang="en-IN" sz="1000" dirty="0">
                        <a:latin typeface="Times New Roman" panose="02020603050405020304" pitchFamily="18" charset="0"/>
                        <a:cs typeface="Times New Roman" panose="02020603050405020304" pitchFamily="18" charset="0"/>
                      </a:endParaRPr>
                    </a:p>
                  </a:txBody>
                  <a:tcPr/>
                </a:tc>
                <a:tc>
                  <a:txBody>
                    <a:bodyPr/>
                    <a:lstStyle/>
                    <a:p>
                      <a:pPr marL="228600" marR="0" lvl="0" indent="-2286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en-GB" sz="1000" dirty="0">
                          <a:latin typeface="Times New Roman" panose="02020603050405020304" pitchFamily="18" charset="0"/>
                          <a:cs typeface="Times New Roman" panose="02020603050405020304" pitchFamily="18" charset="0"/>
                        </a:rPr>
                        <a:t>In this study they have found that CNN is used to understand image contents and find out </a:t>
                      </a:r>
                    </a:p>
                    <a:p>
                      <a:pPr marL="285750" marR="0" lvl="2"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GB" sz="1000" dirty="0">
                          <a:latin typeface="Times New Roman" panose="02020603050405020304" pitchFamily="18" charset="0"/>
                          <a:cs typeface="Times New Roman" panose="02020603050405020304" pitchFamily="18" charset="0"/>
                        </a:rPr>
                        <a:t>objects in an image while RNN or LSTM is used for language generation</a:t>
                      </a:r>
                    </a:p>
                    <a:p>
                      <a:pPr marL="285750" marR="0" lvl="2"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It was also found that LSTM with CNN has outperformed RNN with CNN.</a:t>
                      </a:r>
                      <a:endParaRPr lang="en-GB" sz="1000" dirty="0">
                        <a:latin typeface="Times New Roman" panose="02020603050405020304" pitchFamily="18" charset="0"/>
                        <a:cs typeface="Times New Roman" panose="02020603050405020304" pitchFamily="18" charset="0"/>
                      </a:endParaRPr>
                    </a:p>
                    <a:p>
                      <a:pPr marL="228600" marR="0" lvl="2" indent="-228600" algn="l" defTabSz="914400" rtl="0" eaLnBrk="1" fontAlgn="auto" latinLnBrk="0" hangingPunct="1">
                        <a:lnSpc>
                          <a:spcPct val="100000"/>
                        </a:lnSpc>
                        <a:spcBef>
                          <a:spcPts val="0"/>
                        </a:spcBef>
                        <a:spcAft>
                          <a:spcPts val="0"/>
                        </a:spcAft>
                        <a:buClr>
                          <a:srgbClr val="000000"/>
                        </a:buClr>
                        <a:buSzTx/>
                        <a:buFont typeface="Arial" panose="020B0604020202020204"/>
                        <a:buAutoNum type="arabicPeriod" startAt="2"/>
                        <a:tabLst/>
                        <a:defRPr/>
                      </a:pPr>
                      <a:r>
                        <a:rPr lang="en-GB" sz="1000" dirty="0">
                          <a:latin typeface="Times New Roman" panose="02020603050405020304" pitchFamily="18" charset="0"/>
                          <a:cs typeface="Times New Roman" panose="02020603050405020304" pitchFamily="18" charset="0"/>
                        </a:rPr>
                        <a:t>The purpose of this Systematic Literature Review is to study</a:t>
                      </a:r>
                    </a:p>
                    <a:p>
                      <a:pPr marL="228600" marR="0" lvl="3" indent="-2286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  all newest Articles from 2017 to 2019 to find different methods to   achieve auto image captioning in different domains.</a:t>
                      </a:r>
                    </a:p>
                    <a:p>
                      <a:pPr marL="228600" marR="0" lvl="3" indent="-2286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GB" sz="1000" dirty="0">
                          <a:latin typeface="Times New Roman" panose="02020603050405020304" pitchFamily="18" charset="0"/>
                          <a:cs typeface="Times New Roman" panose="02020603050405020304" pitchFamily="18" charset="0"/>
                        </a:rPr>
                        <a:t>  what different datasets are used to achieve the task</a:t>
                      </a:r>
                    </a:p>
                    <a:p>
                      <a:pPr marL="228600" marR="0" lvl="3" indent="-2286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000" dirty="0">
                          <a:latin typeface="Times New Roman" panose="02020603050405020304" pitchFamily="18" charset="0"/>
                          <a:cs typeface="Times New Roman" panose="02020603050405020304" pitchFamily="18" charset="0"/>
                        </a:rPr>
                        <a:t>  In which different practical domains this task is used.</a:t>
                      </a:r>
                    </a:p>
                    <a:p>
                      <a:pPr marL="228600" marR="0" lvl="3" indent="-2286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GB" sz="1000" dirty="0">
                          <a:latin typeface="Times New Roman" panose="02020603050405020304" pitchFamily="18" charset="0"/>
                          <a:cs typeface="Times New Roman" panose="02020603050405020304" pitchFamily="18" charset="0"/>
                        </a:rPr>
                        <a:t>  which technique Outperforms others and finally attains to describe the technicalities behind different networks, methods and evaluation matrices</a:t>
                      </a:r>
                      <a:endParaRPr lang="en-US" sz="1000" dirty="0">
                        <a:latin typeface="Times New Roman" panose="02020603050405020304" pitchFamily="18" charset="0"/>
                        <a:cs typeface="Times New Roman" panose="02020603050405020304" pitchFamily="18" charset="0"/>
                      </a:endParaRPr>
                    </a:p>
                    <a:p>
                      <a:pPr marL="228600" marR="0" lvl="2" indent="-228600" algn="l" defTabSz="914400" rtl="0" eaLnBrk="1" fontAlgn="auto" latinLnBrk="0" hangingPunct="1">
                        <a:lnSpc>
                          <a:spcPct val="100000"/>
                        </a:lnSpc>
                        <a:spcBef>
                          <a:spcPts val="0"/>
                        </a:spcBef>
                        <a:spcAft>
                          <a:spcPts val="0"/>
                        </a:spcAft>
                        <a:buClr>
                          <a:srgbClr val="000000"/>
                        </a:buClr>
                        <a:buSzTx/>
                        <a:buFont typeface="Arial" panose="020B0604020202020204"/>
                        <a:buAutoNum type="arabicPeriod" startAt="2"/>
                        <a:tabLst/>
                        <a:defRPr/>
                      </a:pPr>
                      <a:endParaRPr lang="en-GB" sz="1000" dirty="0">
                        <a:latin typeface="Times New Roman" panose="02020603050405020304" pitchFamily="18" charset="0"/>
                        <a:cs typeface="Times New Roman" panose="02020603050405020304" pitchFamily="18" charset="0"/>
                      </a:endParaRPr>
                    </a:p>
                    <a:p>
                      <a:pPr marL="0" marR="0" lvl="2"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lang="en-GB"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07367370"/>
                  </a:ext>
                </a:extLst>
              </a:tr>
              <a:tr h="1184711">
                <a:tc>
                  <a:txBody>
                    <a:bodyPr/>
                    <a:lstStyle/>
                    <a:p>
                      <a:r>
                        <a:rPr lang="en-US" dirty="0">
                          <a:latin typeface="Times New Roman" panose="02020603050405020304" pitchFamily="18" charset="0"/>
                          <a:cs typeface="Times New Roman" panose="02020603050405020304" pitchFamily="18" charset="0"/>
                        </a:rPr>
                        <a:t>4</a:t>
                      </a:r>
                      <a:endParaRPr lang="en-IN" dirty="0">
                        <a:latin typeface="Times New Roman" panose="02020603050405020304" pitchFamily="18" charset="0"/>
                        <a:cs typeface="Times New Roman" panose="02020603050405020304" pitchFamily="18" charset="0"/>
                      </a:endParaRPr>
                    </a:p>
                  </a:txBody>
                  <a:tcPr/>
                </a:tc>
                <a:tc>
                  <a:txBody>
                    <a:bodyPr/>
                    <a:lstStyle/>
                    <a:p>
                      <a:r>
                        <a:rPr lang="en-US" sz="1000" dirty="0">
                          <a:latin typeface="Times New Roman" panose="02020603050405020304" pitchFamily="18" charset="0"/>
                          <a:cs typeface="Times New Roman" panose="02020603050405020304" pitchFamily="18" charset="0"/>
                        </a:rPr>
                        <a:t>Image Caption Generator Using Deep Learning by </a:t>
                      </a:r>
                      <a:r>
                        <a:rPr lang="en-IN" sz="1000" dirty="0" err="1">
                          <a:latin typeface="Times New Roman" panose="02020603050405020304" pitchFamily="18" charset="0"/>
                          <a:cs typeface="Times New Roman" panose="02020603050405020304" pitchFamily="18" charset="0"/>
                        </a:rPr>
                        <a:t>B.Krishnakumar,K.Kous</a:t>
                      </a:r>
                      <a:r>
                        <a:rPr lang="en-IN" sz="1000" dirty="0">
                          <a:latin typeface="Times New Roman" panose="02020603050405020304" pitchFamily="18" charset="0"/>
                          <a:cs typeface="Times New Roman" panose="02020603050405020304" pitchFamily="18" charset="0"/>
                        </a:rPr>
                        <a:t> </a:t>
                      </a:r>
                      <a:r>
                        <a:rPr lang="en-IN" sz="1000" dirty="0" err="1">
                          <a:latin typeface="Times New Roman" panose="02020603050405020304" pitchFamily="18" charset="0"/>
                          <a:cs typeface="Times New Roman" panose="02020603050405020304" pitchFamily="18" charset="0"/>
                        </a:rPr>
                        <a:t>alya</a:t>
                      </a:r>
                      <a:r>
                        <a:rPr lang="en-IN" sz="1000" dirty="0">
                          <a:latin typeface="Times New Roman" panose="02020603050405020304" pitchFamily="18" charset="0"/>
                          <a:cs typeface="Times New Roman" panose="02020603050405020304" pitchFamily="18" charset="0"/>
                        </a:rPr>
                        <a:t>, </a:t>
                      </a:r>
                      <a:r>
                        <a:rPr lang="en-IN" sz="1000" dirty="0" err="1">
                          <a:latin typeface="Times New Roman" panose="02020603050405020304" pitchFamily="18" charset="0"/>
                          <a:cs typeface="Times New Roman" panose="02020603050405020304" pitchFamily="18" charset="0"/>
                        </a:rPr>
                        <a:t>S.Gokul,R.Karthikeyan</a:t>
                      </a:r>
                      <a:r>
                        <a:rPr lang="en-IN" sz="1000" dirty="0">
                          <a:latin typeface="Times New Roman" panose="02020603050405020304" pitchFamily="18" charset="0"/>
                          <a:cs typeface="Times New Roman" panose="02020603050405020304" pitchFamily="18" charset="0"/>
                        </a:rPr>
                        <a:t>, </a:t>
                      </a:r>
                      <a:r>
                        <a:rPr lang="en-IN" sz="1000" dirty="0" err="1">
                          <a:latin typeface="Times New Roman" panose="02020603050405020304" pitchFamily="18" charset="0"/>
                          <a:cs typeface="Times New Roman" panose="02020603050405020304" pitchFamily="18" charset="0"/>
                        </a:rPr>
                        <a:t>D.Kaviyarasu</a:t>
                      </a:r>
                      <a:endParaRPr lang="en-IN" sz="1000" b="0" dirty="0">
                        <a:latin typeface="Times New Roman" panose="02020603050405020304" pitchFamily="18" charset="0"/>
                        <a:cs typeface="Times New Roman" panose="02020603050405020304" pitchFamily="18" charset="0"/>
                      </a:endParaRPr>
                    </a:p>
                  </a:txBody>
                  <a:tcPr/>
                </a:tc>
                <a:tc>
                  <a:txBody>
                    <a:bodyPr/>
                    <a:lstStyle/>
                    <a:p>
                      <a:r>
                        <a:rPr lang="nl-NL" sz="1000" dirty="0">
                          <a:latin typeface="Times New Roman" panose="02020603050405020304" pitchFamily="18" charset="0"/>
                          <a:cs typeface="Times New Roman" panose="02020603050405020304" pitchFamily="18" charset="0"/>
                        </a:rPr>
                        <a:t>(IJAST)Vol.29 NO.3s(2020).</a:t>
                      </a:r>
                      <a:endParaRPr lang="en-IN" sz="1000" dirty="0">
                        <a:latin typeface="Times New Roman" panose="02020603050405020304" pitchFamily="18" charset="0"/>
                        <a:cs typeface="Times New Roman" panose="02020603050405020304" pitchFamily="18" charset="0"/>
                      </a:endParaRPr>
                    </a:p>
                  </a:txBody>
                  <a:tcPr/>
                </a:tc>
                <a:tc>
                  <a:txBody>
                    <a:bodyPr/>
                    <a:lstStyle/>
                    <a:p>
                      <a:pPr marL="0" marR="0" lvl="2"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US" sz="1000" dirty="0">
                          <a:latin typeface="Times New Roman" panose="02020603050405020304" pitchFamily="18" charset="0"/>
                          <a:cs typeface="Times New Roman" panose="02020603050405020304" pitchFamily="18" charset="0"/>
                        </a:rPr>
                        <a:t>Proposed Model successfully trained to generate captions of images using CNN technique, model is depends on data and used small data </a:t>
                      </a:r>
                      <a:r>
                        <a:rPr lang="en-US" sz="1000" dirty="0" err="1">
                          <a:latin typeface="Times New Roman" panose="02020603050405020304" pitchFamily="18" charset="0"/>
                          <a:cs typeface="Times New Roman" panose="02020603050405020304" pitchFamily="18" charset="0"/>
                        </a:rPr>
                        <a:t>set.The</a:t>
                      </a:r>
                      <a:r>
                        <a:rPr lang="en-US" sz="1000" dirty="0">
                          <a:latin typeface="Times New Roman" panose="02020603050405020304" pitchFamily="18" charset="0"/>
                          <a:cs typeface="Times New Roman" panose="02020603050405020304" pitchFamily="18" charset="0"/>
                        </a:rPr>
                        <a:t> model generate caption by using </a:t>
                      </a:r>
                      <a:r>
                        <a:rPr lang="en-US" sz="1000" dirty="0" err="1">
                          <a:latin typeface="Times New Roman" panose="02020603050405020304" pitchFamily="18" charset="0"/>
                          <a:cs typeface="Times New Roman" panose="02020603050405020304" pitchFamily="18" charset="0"/>
                        </a:rPr>
                        <a:t>Keras</a:t>
                      </a:r>
                      <a:r>
                        <a:rPr lang="en-US" sz="1000" dirty="0">
                          <a:latin typeface="Times New Roman" panose="02020603050405020304" pitchFamily="18" charset="0"/>
                          <a:cs typeface="Times New Roman" panose="02020603050405020304" pitchFamily="18" charset="0"/>
                        </a:rPr>
                        <a:t> Framework used in </a:t>
                      </a:r>
                      <a:r>
                        <a:rPr lang="en-US" sz="1000" dirty="0" err="1">
                          <a:latin typeface="Times New Roman" panose="02020603050405020304" pitchFamily="18" charset="0"/>
                          <a:cs typeface="Times New Roman" panose="02020603050405020304" pitchFamily="18" charset="0"/>
                        </a:rPr>
                        <a:t>Jupyter</a:t>
                      </a:r>
                      <a:r>
                        <a:rPr lang="en-US" sz="1000" dirty="0">
                          <a:latin typeface="Times New Roman" panose="02020603050405020304" pitchFamily="18" charset="0"/>
                          <a:cs typeface="Times New Roman" panose="02020603050405020304" pitchFamily="18" charset="0"/>
                        </a:rPr>
                        <a:t> notebook and also conclude </a:t>
                      </a:r>
                      <a:r>
                        <a:rPr lang="en-US" sz="1000" dirty="0" err="1">
                          <a:latin typeface="Times New Roman" panose="02020603050405020304" pitchFamily="18" charset="0"/>
                          <a:cs typeface="Times New Roman" panose="02020603050405020304" pitchFamily="18" charset="0"/>
                        </a:rPr>
                        <a:t>keras</a:t>
                      </a:r>
                      <a:r>
                        <a:rPr lang="en-US" sz="1000" dirty="0">
                          <a:latin typeface="Times New Roman" panose="02020603050405020304" pitchFamily="18" charset="0"/>
                          <a:cs typeface="Times New Roman" panose="02020603050405020304" pitchFamily="18" charset="0"/>
                        </a:rPr>
                        <a:t> has strong support for multiple GPU’s.</a:t>
                      </a:r>
                      <a:endParaRPr lang="en-GB"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77954417"/>
                  </a:ext>
                </a:extLst>
              </a:tr>
            </a:tbl>
          </a:graphicData>
        </a:graphic>
      </p:graphicFrame>
    </p:spTree>
    <p:extLst>
      <p:ext uri="{BB962C8B-B14F-4D97-AF65-F5344CB8AC3E}">
        <p14:creationId xmlns:p14="http://schemas.microsoft.com/office/powerpoint/2010/main" val="39600560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4154</TotalTime>
  <Words>1696</Words>
  <Application>Microsoft Office PowerPoint</Application>
  <PresentationFormat>On-screen Show (16:9)</PresentationFormat>
  <Paragraphs>194</Paragraphs>
  <Slides>28</Slides>
  <Notes>14</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28</vt:i4>
      </vt:variant>
    </vt:vector>
  </HeadingPairs>
  <TitlesOfParts>
    <vt:vector size="35" baseType="lpstr">
      <vt:lpstr>Proxima Nova</vt:lpstr>
      <vt:lpstr>Lato</vt:lpstr>
      <vt:lpstr>Montserrat</vt:lpstr>
      <vt:lpstr>Times New Roman</vt:lpstr>
      <vt:lpstr>Arial</vt:lpstr>
      <vt:lpstr>Simple Light</vt:lpstr>
      <vt:lpstr>Focus</vt:lpstr>
      <vt:lpstr>Image Captioning Using Deep learning For Visually Impaired</vt:lpstr>
      <vt:lpstr>Introduction</vt:lpstr>
      <vt:lpstr>Problem statement</vt:lpstr>
      <vt:lpstr>Objectives  </vt:lpstr>
      <vt:lpstr>Motivation</vt:lpstr>
      <vt:lpstr>Literature Survey</vt:lpstr>
      <vt:lpstr> Base Paper – ‘Show, Attend, and Tell: Neural Image Caption Generation with Visual Attention’ by Kelvin Xu and his team</vt:lpstr>
      <vt:lpstr>Reference Papers</vt:lpstr>
      <vt:lpstr>Reference Papers</vt:lpstr>
      <vt:lpstr>Previous Implementations</vt:lpstr>
      <vt:lpstr>Previous Implementations</vt:lpstr>
      <vt:lpstr>Previous Implementations</vt:lpstr>
      <vt:lpstr>Real Time Implementations</vt:lpstr>
      <vt:lpstr>Problem Formulation</vt:lpstr>
      <vt:lpstr>Problem Analysis</vt:lpstr>
      <vt:lpstr>Architecture Diagram</vt:lpstr>
      <vt:lpstr>Architecture Diagram</vt:lpstr>
      <vt:lpstr>Architecture Diagram</vt:lpstr>
      <vt:lpstr>Architecture Diagram</vt:lpstr>
      <vt:lpstr>Data Flow Diagram </vt:lpstr>
      <vt:lpstr>Data Flow Diagram </vt:lpstr>
      <vt:lpstr>Dataset</vt:lpstr>
      <vt:lpstr>Result</vt:lpstr>
      <vt:lpstr>Result</vt:lpstr>
      <vt:lpstr>Result</vt:lpstr>
      <vt:lpstr>References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Captioning_x000d_Using Deep learning_x000d_For Visually Impaired</dc:title>
  <dc:creator>Rohit Kumar</dc:creator>
  <cp:lastModifiedBy>Rohit Kumar</cp:lastModifiedBy>
  <cp:revision>21</cp:revision>
  <dcterms:created xsi:type="dcterms:W3CDTF">2021-09-04T05:40:20Z</dcterms:created>
  <dcterms:modified xsi:type="dcterms:W3CDTF">2021-12-21T13:20:47Z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1033-11.2.0.10224</vt:lpwstr>
  </property>
</Properties>
</file>